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1" d="100"/>
          <a:sy n="151" d="100"/>
        </p:scale>
        <p:origin x="474" y="13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b30c02cb3c_0_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b30c02cb3c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222222"/>
                </a:solidFill>
                <a:highlight>
                  <a:srgbClr val="FFFFFF"/>
                </a:highlight>
              </a:rPr>
              <a:t> the transitorily poor/food insecure are a majority on a headcount (not necessary gap or distributionally sensitive) basis. And the transience is typically overestimated due to measurement error and short panel intervals (Naschold &amp; Barrett 2011).  Identifying the transitorily poor/food insecure is almost surely much harder using remote sensing sources  – rather than survey or administrative (e.g., store purchase) data – and thus the larger the transitory share in a place, the bigger the challenge to use these new methods. And in places with intense and prevalent chronic poverty/food insecurity probably don’t need much targeting/mapping help since most are poor/food insecure in most periods. So the places where the need is greatest for tools to improve response the challenge is also greatest.</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b30c02cb3c_0_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b30c02cb3c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These two are at tension because: asset data tend not to be big data (or can’t be easily groundtruthed due to lack of survey data) -- we are all using DHS and LSMS-ISA with surveys at long intervals and rarely panel</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b30c02cb3c_0_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b30c02cb3c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42900" algn="l" rtl="0">
              <a:lnSpc>
                <a:spcPct val="107916"/>
              </a:lnSpc>
              <a:spcBef>
                <a:spcPts val="0"/>
              </a:spcBef>
              <a:spcAft>
                <a:spcPts val="0"/>
              </a:spcAft>
              <a:buClr>
                <a:schemeClr val="dk1"/>
              </a:buClr>
              <a:buSzPts val="1800"/>
              <a:buFont typeface="Times New Roman"/>
              <a:buChar char="●"/>
            </a:pPr>
            <a:r>
              <a:rPr lang="en" sz="1800">
                <a:solidFill>
                  <a:schemeClr val="dk1"/>
                </a:solidFill>
                <a:highlight>
                  <a:schemeClr val="lt1"/>
                </a:highlight>
                <a:latin typeface="Times New Roman"/>
                <a:ea typeface="Times New Roman"/>
                <a:cs typeface="Times New Roman"/>
                <a:sym typeface="Times New Roman"/>
              </a:rPr>
              <a:t>Modeling well-being dynamics</a:t>
            </a:r>
            <a:endParaRPr sz="1800">
              <a:solidFill>
                <a:srgbClr val="595959"/>
              </a:solidFill>
            </a:endParaRPr>
          </a:p>
          <a:p>
            <a:pPr marL="0" lvl="0" indent="0" algn="l" rtl="0">
              <a:spcBef>
                <a:spcPts val="800"/>
              </a:spcBef>
              <a:spcAft>
                <a:spcPts val="0"/>
              </a:spcAft>
              <a:buNone/>
            </a:pPr>
            <a:endParaRPr>
              <a:solidFill>
                <a:srgbClr val="222222"/>
              </a:solidFill>
              <a:highlight>
                <a:srgbClr val="FFFFFF"/>
              </a:highlight>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b30c02cb3c_0_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b30c02cb3c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222222"/>
                </a:solidFill>
                <a:highlight>
                  <a:srgbClr val="FFFFFF"/>
                </a:highlight>
              </a:rPr>
              <a:t>This might be where you draw the simultaneous vs. sequential estimation distinction that Browne et al. makes. This matters both for purpose and for how one evaluates a model’s performance (people routinely seem to confuse different OOS validation measures). Also, the importance of mapping tools for monitoring and evaluation is perhaps greatest when one needs baseline data for a program that starts fairly quickly and there has been no recent, reliable quality, large scale household survey. These methods in principle can provide (area-based, not household-specific) baseline indicators for M&amp;E. In principle, governments could do continuous M&amp;E if they update maps regularly.</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b30c02cb3c_0_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b30c02cb3c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07916"/>
              </a:lnSpc>
              <a:spcBef>
                <a:spcPts val="0"/>
              </a:spcBef>
              <a:spcAft>
                <a:spcPts val="800"/>
              </a:spcAft>
              <a:buNone/>
            </a:pPr>
            <a:r>
              <a:rPr lang="en" sz="1000">
                <a:solidFill>
                  <a:schemeClr val="dk1"/>
                </a:solidFill>
                <a:highlight>
                  <a:schemeClr val="lt1"/>
                </a:highlight>
                <a:latin typeface="Times New Roman"/>
                <a:ea typeface="Times New Roman"/>
                <a:cs typeface="Times New Roman"/>
                <a:sym typeface="Times New Roman"/>
              </a:rPr>
              <a:t>Mude et al. (2009) generate a famine early warning and emergency needs assessment model using lagged data from northern Kenya to produce a dynamic model (</a:t>
            </a:r>
            <a:r>
              <a:rPr lang="en">
                <a:solidFill>
                  <a:srgbClr val="222222"/>
                </a:solidFill>
                <a:highlight>
                  <a:srgbClr val="FFFFFF"/>
                </a:highlight>
              </a:rPr>
              <a:t> It was an attempt at assessing early warning potential, given coupled dynamics in the system.)</a:t>
            </a:r>
            <a:r>
              <a:rPr lang="en" sz="1000">
                <a:solidFill>
                  <a:schemeClr val="dk1"/>
                </a:solidFill>
                <a:highlight>
                  <a:schemeClr val="lt1"/>
                </a:highlight>
                <a:latin typeface="Times New Roman"/>
                <a:ea typeface="Times New Roman"/>
                <a:cs typeface="Times New Roman"/>
                <a:sym typeface="Times New Roman"/>
              </a:rPr>
              <a:t>; </a:t>
            </a:r>
            <a:r>
              <a:rPr lang="en">
                <a:solidFill>
                  <a:schemeClr val="dk1"/>
                </a:solidFill>
                <a:highlight>
                  <a:srgbClr val="FFFFFF"/>
                </a:highlight>
                <a:latin typeface="Times New Roman"/>
                <a:ea typeface="Times New Roman"/>
                <a:cs typeface="Times New Roman"/>
                <a:sym typeface="Times New Roman"/>
              </a:rPr>
              <a:t>Lentz et al (2018) show that a more diverse, higher frequency data model parameterized using a simple linear regression outperforms the prevailing food insecurity model, the Integrated Food Security Phase Classification System. </a:t>
            </a:r>
            <a:endParaRPr sz="10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b30c02cb3c_0_9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b30c02cb3c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222222"/>
                </a:solidFill>
                <a:highlight>
                  <a:srgbClr val="FFFFFF"/>
                </a:highlight>
              </a:rPr>
              <a:t>one of the challenges with high frequency estimates is that slow-changing (or time invariant) geographic features often have the greatest explanatory power (as we find in Browne et al. 2021). Those are almost surely picking up chronic rather than transitory features. Hard to predict transitory change in things other than crop yields (which are increasingly weakly related to well-being outcomes as markets grow more integrated). there’s a broader point to make: models trained on prior observations necessarily assume some sort of stationarity (even if it’s trend or difference stationarity), i.e., that the data generating process of the past remains the current/future DGP. But analysts rarely test for stationarity. And when previously-unobserved states arise, past DGPs are typically a poor guide (as a thought experiment, consider small island states post-sea level rise that leaves them near-permanently underwater).</a:t>
            </a:r>
            <a:endParaRPr>
              <a:solidFill>
                <a:schemeClr val="dk1"/>
              </a:solidFill>
            </a:endParaRPr>
          </a:p>
          <a:p>
            <a:pPr marL="0" lvl="0" indent="0" algn="l" rtl="0">
              <a:spcBef>
                <a:spcPts val="0"/>
              </a:spcBef>
              <a:spcAft>
                <a:spcPts val="0"/>
              </a:spcAft>
              <a:buNone/>
            </a:pPr>
            <a:endParaRPr>
              <a:solidFill>
                <a:srgbClr val="222222"/>
              </a:solidFill>
              <a:highlight>
                <a:srgbClr val="FFFFFF"/>
              </a:highlight>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b30c02cb3c_0_9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b30c02cb3c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222222"/>
                </a:solidFill>
                <a:highlight>
                  <a:srgbClr val="FFFFFF"/>
                </a:highlight>
              </a:rPr>
              <a:t>there’s a broader point to make: models trained on prior observations necessarily assume some sort of stationarity (even if it’s trend or difference stationarity), i.e., that the data generating process of the past remains the current/future DGP. But analysts rarely test for stationarity. And when previously-unobserved states arise, past DGPs are typically a poor guide (as a thought experiment, consider small island states post-sea level rise that leaves them near-permanently underwater).</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b30c02cb3c_0_1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b30c02cb3c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222222"/>
                </a:solidFill>
                <a:highlight>
                  <a:srgbClr val="FFFFFF"/>
                </a:highlight>
              </a:rPr>
              <a:t>he highest resolution sensors have shorter time series available and often less frequent observations of a given location</a:t>
            </a:r>
            <a:endParaRPr>
              <a:solidFill>
                <a:srgbClr val="222222"/>
              </a:solidFill>
              <a:highlight>
                <a:srgbClr val="FFFFFF"/>
              </a:highlight>
            </a:endParaRPr>
          </a:p>
          <a:p>
            <a:pPr marL="457200" lvl="0" indent="0" algn="l" rtl="0">
              <a:lnSpc>
                <a:spcPct val="115000"/>
              </a:lnSpc>
              <a:spcBef>
                <a:spcPts val="0"/>
              </a:spcBef>
              <a:spcAft>
                <a:spcPts val="0"/>
              </a:spcAft>
              <a:buNone/>
            </a:pPr>
            <a:r>
              <a:rPr lang="en">
                <a:solidFill>
                  <a:schemeClr val="dk1"/>
                </a:solidFill>
                <a:highlight>
                  <a:schemeClr val="lt1"/>
                </a:highlight>
                <a:latin typeface="Times New Roman"/>
                <a:ea typeface="Times New Roman"/>
                <a:cs typeface="Times New Roman"/>
                <a:sym typeface="Times New Roman"/>
              </a:rPr>
              <a:t>Social media data, networks</a:t>
            </a:r>
            <a:endParaRPr>
              <a:solidFill>
                <a:schemeClr val="dk1"/>
              </a:solidFill>
              <a:highlight>
                <a:schemeClr val="lt1"/>
              </a:highlight>
              <a:latin typeface="Times New Roman"/>
              <a:ea typeface="Times New Roman"/>
              <a:cs typeface="Times New Roman"/>
              <a:sym typeface="Times New Roman"/>
            </a:endParaRPr>
          </a:p>
          <a:p>
            <a:pPr marL="0" lvl="0" indent="0" algn="l" rtl="0">
              <a:spcBef>
                <a:spcPts val="1600"/>
              </a:spcBef>
              <a:spcAft>
                <a:spcPts val="0"/>
              </a:spcAft>
              <a:buNone/>
            </a:pPr>
            <a:endParaRPr>
              <a:solidFill>
                <a:srgbClr val="222222"/>
              </a:solidFill>
              <a:highlight>
                <a:srgbClr val="FFFFFF"/>
              </a:highlight>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b30c02cb3c_0_10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b30c02cb3c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Lybbert paper: Hh-level targeting or impact eval without rich survey data (like Kathy et al use) is really hard.</a:t>
            </a:r>
            <a:endParaRPr/>
          </a:p>
          <a:p>
            <a:pPr marL="0" lvl="0" indent="0" algn="l" rtl="0">
              <a:spcBef>
                <a:spcPts val="0"/>
              </a:spcBef>
              <a:spcAft>
                <a:spcPts val="0"/>
              </a:spcAft>
              <a:buNone/>
            </a:pPr>
            <a:r>
              <a:rPr lang="en"/>
              <a:t>emphasize the targeting vs. mapping issue.</a:t>
            </a:r>
            <a:endParaRPr/>
          </a:p>
          <a:p>
            <a:pPr marL="0" lvl="0" indent="0" algn="l" rtl="0">
              <a:spcBef>
                <a:spcPts val="0"/>
              </a:spcBef>
              <a:spcAft>
                <a:spcPts val="0"/>
              </a:spcAft>
              <a:buNone/>
            </a:pPr>
            <a:r>
              <a:rPr lang="en"/>
              <a:t>Reinforces the implicit issue in Jean et al. (that Yanyan's about to discuss): difficulty disentangling severity of outcomes within poor areas, especially poor rural areas where the available observables are limited, even if one can gather high frequency and high resolution data.</a:t>
            </a:r>
            <a:endParaRPr/>
          </a:p>
          <a:p>
            <a:pPr marL="0" lvl="0" indent="0" algn="l" rtl="0">
              <a:spcBef>
                <a:spcPts val="0"/>
              </a:spcBef>
              <a:spcAft>
                <a:spcPts val="0"/>
              </a:spcAft>
              <a:buNone/>
            </a:pPr>
            <a:endParaRPr/>
          </a:p>
          <a:p>
            <a:pPr marL="0" lvl="0" indent="0" algn="l" rtl="0">
              <a:spcBef>
                <a:spcPts val="0"/>
              </a:spcBef>
              <a:spcAft>
                <a:spcPts val="0"/>
              </a:spcAft>
              <a:buNone/>
            </a:pPr>
            <a:r>
              <a:rPr lang="en"/>
              <a:t>Objective function of the agency</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b32d17169e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b32d17169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b30c02cb3c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b30c02cb3c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Introduction</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b30c02cb3c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b30c02cb3c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Introduction and research question</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b30c02cb3c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b30c02cb3c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Introduction to thesis and preview of discussion</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b30c02cb3c_0_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b30c02cb3c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Outline of talk</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30c02cb3c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b30c02cb3c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First set of points and defining terms</a:t>
            </a:r>
            <a:endParaRPr/>
          </a:p>
          <a:p>
            <a:pPr marL="0" lvl="0" indent="0" algn="l" rtl="0">
              <a:spcBef>
                <a:spcPts val="0"/>
              </a:spcBef>
              <a:spcAft>
                <a:spcPts val="0"/>
              </a:spcAft>
              <a:buNone/>
            </a:pPr>
            <a:r>
              <a:rPr lang="en"/>
              <a:t>Maybe comment on monitoring and forecasting here as well?</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b30c02cb3c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b30c02cb3c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b30c02cb3c_0_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b30c02cb3c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07916"/>
              </a:lnSpc>
              <a:spcBef>
                <a:spcPts val="0"/>
              </a:spcBef>
              <a:spcAft>
                <a:spcPts val="800"/>
              </a:spcAft>
              <a:buClr>
                <a:schemeClr val="dk1"/>
              </a:buClr>
              <a:buSzPts val="1100"/>
              <a:buFont typeface="Arial"/>
              <a:buNone/>
            </a:pPr>
            <a:r>
              <a:rPr lang="en">
                <a:solidFill>
                  <a:srgbClr val="222222"/>
                </a:solidFill>
                <a:highlight>
                  <a:srgbClr val="FFFFFF"/>
                </a:highlight>
              </a:rPr>
              <a:t>there seems to have been much more progress in mapping than in targeting. That’s almost surely because high resolution georeferenced data have become abundant and cheap, mainly due to satellite-based remote sensing, while individual/household data are harder to collect cheaply and quickly at scale (beyond cell phone records, which is where many of the advances are happening).</a:t>
            </a:r>
            <a:r>
              <a:rPr lang="en">
                <a:solidFill>
                  <a:schemeClr val="dk1"/>
                </a:solidFill>
                <a:highlight>
                  <a:srgbClr val="FFFFFF"/>
                </a:highlight>
                <a:latin typeface="Times New Roman"/>
                <a:ea typeface="Times New Roman"/>
                <a:cs typeface="Times New Roman"/>
                <a:sym typeface="Times New Roman"/>
              </a:rPr>
              <a:t>Add: Blumenstock et al. 2015, Jean et al. 2016, Pokhriyal &amp; Jacques 2017, Engstrom et al. 2017, Noor et al. 2008, Head et al. 2017, Hersh et al. 2020, Masaki et al. 2020, and Yeh et al. 2020).</a:t>
            </a:r>
            <a:endParaRPr>
              <a:latin typeface="Times New Roman"/>
              <a:ea typeface="Times New Roman"/>
              <a:cs typeface="Times New Roman"/>
              <a:sym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b30c02cb3c_0_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b30c02cb3c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mailto:lemcbride@smcm.edu"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668375"/>
            <a:ext cx="8520600" cy="2052600"/>
          </a:xfrm>
          <a:prstGeom prst="rect">
            <a:avLst/>
          </a:prstGeom>
        </p:spPr>
        <p:txBody>
          <a:bodyPr spcFirstLastPara="1" wrap="square" lIns="91425" tIns="91425" rIns="91425" bIns="91425" anchor="ctr" anchorCtr="0">
            <a:noAutofit/>
          </a:bodyPr>
          <a:lstStyle/>
          <a:p>
            <a:pPr marL="0" lvl="0" indent="0" algn="ctr" rtl="0">
              <a:lnSpc>
                <a:spcPct val="107916"/>
              </a:lnSpc>
              <a:spcBef>
                <a:spcPts val="0"/>
              </a:spcBef>
              <a:spcAft>
                <a:spcPts val="0"/>
              </a:spcAft>
              <a:buNone/>
            </a:pPr>
            <a:r>
              <a:rPr lang="en" sz="3600" b="1" dirty="0">
                <a:highlight>
                  <a:srgbClr val="FFFFFF"/>
                </a:highlight>
                <a:latin typeface="Times New Roman"/>
                <a:ea typeface="Times New Roman"/>
                <a:cs typeface="Times New Roman"/>
                <a:sym typeface="Times New Roman"/>
              </a:rPr>
              <a:t>Forecasting poverty and malnutrition for early warning, targeting, monitoring, and evaluation</a:t>
            </a:r>
            <a:endParaRPr sz="3600" b="1" dirty="0">
              <a:highlight>
                <a:srgbClr val="FFFFFF"/>
              </a:highlight>
              <a:latin typeface="Times New Roman"/>
              <a:ea typeface="Times New Roman"/>
              <a:cs typeface="Times New Roman"/>
              <a:sym typeface="Times New Roman"/>
            </a:endParaRPr>
          </a:p>
          <a:p>
            <a:pPr marL="0" lvl="0" indent="0" algn="ctr" rtl="0">
              <a:lnSpc>
                <a:spcPct val="107916"/>
              </a:lnSpc>
              <a:spcBef>
                <a:spcPts val="800"/>
              </a:spcBef>
              <a:spcAft>
                <a:spcPts val="0"/>
              </a:spcAft>
              <a:buClr>
                <a:schemeClr val="dk1"/>
              </a:buClr>
              <a:buSzPts val="1100"/>
              <a:buFont typeface="Arial"/>
              <a:buNone/>
            </a:pPr>
            <a:r>
              <a:rPr lang="en" sz="1800" b="1">
                <a:highlight>
                  <a:srgbClr val="FFFFFF"/>
                </a:highlight>
                <a:latin typeface="Times New Roman"/>
                <a:ea typeface="Times New Roman"/>
                <a:cs typeface="Times New Roman"/>
                <a:sym typeface="Times New Roman"/>
              </a:rPr>
              <a:t>AAEA Session</a:t>
            </a:r>
            <a:endParaRPr sz="1800" b="1" dirty="0">
              <a:highlight>
                <a:srgbClr val="FFFFFF"/>
              </a:highlight>
              <a:latin typeface="Times New Roman"/>
              <a:ea typeface="Times New Roman"/>
              <a:cs typeface="Times New Roman"/>
              <a:sym typeface="Times New Roman"/>
            </a:endParaRPr>
          </a:p>
          <a:p>
            <a:pPr marL="0" lvl="0" indent="0" algn="ctr" rtl="0">
              <a:lnSpc>
                <a:spcPct val="107916"/>
              </a:lnSpc>
              <a:spcBef>
                <a:spcPts val="800"/>
              </a:spcBef>
              <a:spcAft>
                <a:spcPts val="800"/>
              </a:spcAft>
              <a:buClr>
                <a:schemeClr val="dk1"/>
              </a:buClr>
              <a:buSzPts val="1100"/>
              <a:buFont typeface="Arial"/>
              <a:buNone/>
            </a:pPr>
            <a:r>
              <a:rPr lang="en" sz="1800" b="1" dirty="0">
                <a:highlight>
                  <a:srgbClr val="FFFFFF"/>
                </a:highlight>
                <a:latin typeface="Times New Roman"/>
                <a:ea typeface="Times New Roman"/>
                <a:cs typeface="Times New Roman"/>
                <a:sym typeface="Times New Roman"/>
              </a:rPr>
              <a:t>ASSA Meetings, 4 January 2021</a:t>
            </a:r>
            <a:endParaRPr sz="1800" b="1" dirty="0">
              <a:highlight>
                <a:srgbClr val="FFFFFF"/>
              </a:highlight>
              <a:latin typeface="Times New Roman"/>
              <a:ea typeface="Times New Roman"/>
              <a:cs typeface="Times New Roman"/>
              <a:sym typeface="Times New Roman"/>
            </a:endParaRPr>
          </a:p>
        </p:txBody>
      </p:sp>
      <p:sp>
        <p:nvSpPr>
          <p:cNvPr id="55" name="Google Shape;55;p13"/>
          <p:cNvSpPr txBox="1">
            <a:spLocks noGrp="1"/>
          </p:cNvSpPr>
          <p:nvPr>
            <p:ph type="subTitle" idx="1"/>
          </p:nvPr>
        </p:nvSpPr>
        <p:spPr>
          <a:xfrm>
            <a:off x="311700" y="3291325"/>
            <a:ext cx="8520600" cy="1453200"/>
          </a:xfrm>
          <a:prstGeom prst="rect">
            <a:avLst/>
          </a:prstGeom>
        </p:spPr>
        <p:txBody>
          <a:bodyPr spcFirstLastPara="1" wrap="square" lIns="91425" tIns="91425" rIns="91425" bIns="91425" anchor="ctr" anchorCtr="0">
            <a:noAutofit/>
          </a:bodyPr>
          <a:lstStyle/>
          <a:p>
            <a:pPr marL="0" lvl="0" indent="0" algn="ctr" rtl="0">
              <a:lnSpc>
                <a:spcPct val="107916"/>
              </a:lnSpc>
              <a:spcBef>
                <a:spcPts val="0"/>
              </a:spcBef>
              <a:spcAft>
                <a:spcPts val="0"/>
              </a:spcAft>
              <a:buNone/>
            </a:pPr>
            <a:endParaRPr sz="1800">
              <a:solidFill>
                <a:schemeClr val="dk1"/>
              </a:solidFill>
              <a:highlight>
                <a:srgbClr val="FFFFFF"/>
              </a:highlight>
              <a:latin typeface="Times New Roman"/>
              <a:ea typeface="Times New Roman"/>
              <a:cs typeface="Times New Roman"/>
              <a:sym typeface="Times New Roman"/>
            </a:endParaRPr>
          </a:p>
          <a:p>
            <a:pPr marL="0" lvl="0" indent="0" algn="ctr" rtl="0">
              <a:lnSpc>
                <a:spcPct val="107916"/>
              </a:lnSpc>
              <a:spcBef>
                <a:spcPts val="800"/>
              </a:spcBef>
              <a:spcAft>
                <a:spcPts val="0"/>
              </a:spcAft>
              <a:buNone/>
            </a:pPr>
            <a:r>
              <a:rPr lang="en" sz="1800">
                <a:solidFill>
                  <a:schemeClr val="dk1"/>
                </a:solidFill>
                <a:highlight>
                  <a:srgbClr val="FFFFFF"/>
                </a:highlight>
                <a:latin typeface="Times New Roman"/>
                <a:ea typeface="Times New Roman"/>
                <a:cs typeface="Times New Roman"/>
                <a:sym typeface="Times New Roman"/>
              </a:rPr>
              <a:t>Linden McBride (St. Mary’s College of Maryland), Christopher B. Barrett (Cornell University), Yanyan Liu (IFPRI), Christopher Browne (Cornell University), Leiqiu Hu (University of Alabama - Huntsville), David Matteson (Cornell University), Ying Sun (Cornell University), and Jiaming Wen (Cornell University)</a:t>
            </a:r>
            <a:endParaRPr sz="1800">
              <a:solidFill>
                <a:schemeClr val="dk1"/>
              </a:solidFill>
              <a:highlight>
                <a:srgbClr val="FFFFFF"/>
              </a:highlight>
              <a:latin typeface="Times New Roman"/>
              <a:ea typeface="Times New Roman"/>
              <a:cs typeface="Times New Roman"/>
              <a:sym typeface="Times New Roman"/>
            </a:endParaRPr>
          </a:p>
          <a:p>
            <a:pPr marL="0" lvl="0" indent="0" algn="ctr" rtl="0">
              <a:spcBef>
                <a:spcPts val="80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Chronic versus current</a:t>
            </a:r>
            <a:endParaRPr>
              <a:latin typeface="Times New Roman"/>
              <a:ea typeface="Times New Roman"/>
              <a:cs typeface="Times New Roman"/>
              <a:sym typeface="Times New Roman"/>
            </a:endParaRPr>
          </a:p>
        </p:txBody>
      </p:sp>
      <p:sp>
        <p:nvSpPr>
          <p:cNvPr id="109" name="Google Shape;109;p22"/>
          <p:cNvSpPr txBox="1">
            <a:spLocks noGrp="1"/>
          </p:cNvSpPr>
          <p:nvPr>
            <p:ph type="body" idx="1"/>
          </p:nvPr>
        </p:nvSpPr>
        <p:spPr>
          <a:xfrm>
            <a:off x="235500" y="771475"/>
            <a:ext cx="8520600" cy="3416400"/>
          </a:xfrm>
          <a:prstGeom prst="rect">
            <a:avLst/>
          </a:prstGeom>
        </p:spPr>
        <p:txBody>
          <a:bodyPr spcFirstLastPara="1" wrap="square" lIns="91425" tIns="91425" rIns="91425" bIns="91425" anchor="t" anchorCtr="0">
            <a:noAutofit/>
          </a:bodyPr>
          <a:lstStyle/>
          <a:p>
            <a:pPr marL="0" lvl="0" indent="0" algn="l" rtl="0">
              <a:lnSpc>
                <a:spcPct val="107916"/>
              </a:lnSpc>
              <a:spcBef>
                <a:spcPts val="0"/>
              </a:spcBef>
              <a:spcAft>
                <a:spcPts val="0"/>
              </a:spcAft>
              <a:buNone/>
            </a:pPr>
            <a:r>
              <a:rPr lang="en">
                <a:solidFill>
                  <a:schemeClr val="dk1"/>
                </a:solidFill>
                <a:highlight>
                  <a:srgbClr val="FFFFFF"/>
                </a:highlight>
                <a:latin typeface="Times New Roman"/>
                <a:ea typeface="Times New Roman"/>
                <a:cs typeface="Times New Roman"/>
                <a:sym typeface="Times New Roman"/>
              </a:rPr>
              <a:t>The poor and malnourished include those who are chronically as well transitorily in a state of deprivation</a:t>
            </a: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80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Evidence that the transitory poor/food insecure make up the majority poor/food insecure (Baulch &amp; Hoddinott 2000, Knippenberg et al. 2020)</a:t>
            </a:r>
            <a:endParaRPr>
              <a:solidFill>
                <a:schemeClr val="dk1"/>
              </a:solidFill>
              <a:highlight>
                <a:srgbClr val="FFFFFF"/>
              </a:highlight>
              <a:latin typeface="Times New Roman"/>
              <a:ea typeface="Times New Roman"/>
              <a:cs typeface="Times New Roman"/>
              <a:sym typeface="Times New Roman"/>
            </a:endParaRPr>
          </a:p>
          <a:p>
            <a:pPr marL="457200" lvl="0" indent="0" algn="l" rtl="0">
              <a:lnSpc>
                <a:spcPct val="107916"/>
              </a:lnSpc>
              <a:spcBef>
                <a:spcPts val="8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80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Heterogeneity in spell length</a:t>
            </a: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800"/>
              </a:spcAft>
              <a:buNone/>
            </a:pPr>
            <a:endParaRPr>
              <a:solidFill>
                <a:schemeClr val="dk1"/>
              </a:solidFill>
              <a:highlight>
                <a:srgbClr val="FFFFFF"/>
              </a:highlight>
              <a:latin typeface="Times New Roman"/>
              <a:ea typeface="Times New Roman"/>
              <a:cs typeface="Times New Roman"/>
              <a:sym typeface="Times New Roman"/>
            </a:endParaRPr>
          </a:p>
        </p:txBody>
      </p:sp>
      <p:pic>
        <p:nvPicPr>
          <p:cNvPr id="110" name="Google Shape;110;p22"/>
          <p:cNvPicPr preferRelativeResize="0"/>
          <p:nvPr/>
        </p:nvPicPr>
        <p:blipFill>
          <a:blip r:embed="rId3">
            <a:alphaModFix/>
          </a:blip>
          <a:stretch>
            <a:fillRect/>
          </a:stretch>
        </p:blipFill>
        <p:spPr>
          <a:xfrm>
            <a:off x="4777647" y="2579925"/>
            <a:ext cx="4228250" cy="29064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3"/>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Chronic versus current</a:t>
            </a:r>
            <a:endParaRPr>
              <a:latin typeface="Times New Roman"/>
              <a:ea typeface="Times New Roman"/>
              <a:cs typeface="Times New Roman"/>
              <a:sym typeface="Times New Roman"/>
            </a:endParaRPr>
          </a:p>
        </p:txBody>
      </p:sp>
      <p:sp>
        <p:nvSpPr>
          <p:cNvPr id="116" name="Google Shape;116;p23"/>
          <p:cNvSpPr txBox="1">
            <a:spLocks noGrp="1"/>
          </p:cNvSpPr>
          <p:nvPr>
            <p:ph type="body" idx="1"/>
          </p:nvPr>
        </p:nvSpPr>
        <p:spPr>
          <a:xfrm>
            <a:off x="235500" y="771475"/>
            <a:ext cx="8520600" cy="3416400"/>
          </a:xfrm>
          <a:prstGeom prst="rect">
            <a:avLst/>
          </a:prstGeom>
        </p:spPr>
        <p:txBody>
          <a:bodyPr spcFirstLastPara="1" wrap="square" lIns="91425" tIns="91425" rIns="91425" bIns="91425" anchor="t" anchorCtr="0">
            <a:noAutofit/>
          </a:bodyPr>
          <a:lstStyle/>
          <a:p>
            <a:pPr marL="0" lvl="0" indent="0" algn="l" rtl="0">
              <a:lnSpc>
                <a:spcPct val="107916"/>
              </a:lnSpc>
              <a:spcBef>
                <a:spcPts val="0"/>
              </a:spcBef>
              <a:spcAft>
                <a:spcPts val="0"/>
              </a:spcAft>
              <a:buNone/>
            </a:pPr>
            <a:r>
              <a:rPr lang="en">
                <a:solidFill>
                  <a:schemeClr val="dk1"/>
                </a:solidFill>
                <a:highlight>
                  <a:srgbClr val="FFFFFF"/>
                </a:highlight>
                <a:latin typeface="Times New Roman"/>
                <a:ea typeface="Times New Roman"/>
                <a:cs typeface="Times New Roman"/>
                <a:sym typeface="Times New Roman"/>
              </a:rPr>
              <a:t>Asset based theory (and empirics) of poverty traps  </a:t>
            </a:r>
            <a:endParaRPr>
              <a:solidFill>
                <a:schemeClr val="dk1"/>
              </a:solidFill>
              <a:highlight>
                <a:srgbClr val="FFFFFF"/>
              </a:highlight>
              <a:latin typeface="Times New Roman"/>
              <a:ea typeface="Times New Roman"/>
              <a:cs typeface="Times New Roman"/>
              <a:sym typeface="Times New Roman"/>
            </a:endParaRPr>
          </a:p>
          <a:p>
            <a:pPr marL="0" lvl="0" indent="457200" algn="l" rtl="0">
              <a:lnSpc>
                <a:spcPct val="107916"/>
              </a:lnSpc>
              <a:spcBef>
                <a:spcPts val="800"/>
              </a:spcBef>
              <a:spcAft>
                <a:spcPts val="0"/>
              </a:spcAft>
              <a:buNone/>
            </a:pPr>
            <a:r>
              <a:rPr lang="en">
                <a:solidFill>
                  <a:schemeClr val="dk1"/>
                </a:solidFill>
                <a:highlight>
                  <a:srgbClr val="FFFFFF"/>
                </a:highlight>
                <a:latin typeface="Times New Roman"/>
                <a:ea typeface="Times New Roman"/>
                <a:cs typeface="Times New Roman"/>
                <a:sym typeface="Times New Roman"/>
              </a:rPr>
              <a:t>→ asset holdings are important inputs/outputs in targeting/mapping/forecasting long term deprivation</a:t>
            </a: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0"/>
              </a:spcAft>
              <a:buNone/>
            </a:pPr>
            <a:r>
              <a:rPr lang="en">
                <a:solidFill>
                  <a:schemeClr val="dk1"/>
                </a:solidFill>
                <a:highlight>
                  <a:srgbClr val="FFFFFF"/>
                </a:highlight>
                <a:latin typeface="Times New Roman"/>
                <a:ea typeface="Times New Roman"/>
                <a:cs typeface="Times New Roman"/>
                <a:sym typeface="Times New Roman"/>
              </a:rPr>
              <a:t>Big data (most predictive feature set) approach</a:t>
            </a:r>
            <a:endParaRPr>
              <a:solidFill>
                <a:schemeClr val="dk1"/>
              </a:solidFill>
              <a:highlight>
                <a:srgbClr val="FFFFFF"/>
              </a:highlight>
              <a:latin typeface="Times New Roman"/>
              <a:ea typeface="Times New Roman"/>
              <a:cs typeface="Times New Roman"/>
              <a:sym typeface="Times New Roman"/>
            </a:endParaRPr>
          </a:p>
          <a:p>
            <a:pPr marL="0" lvl="0" indent="457200" algn="l" rtl="0">
              <a:lnSpc>
                <a:spcPct val="107916"/>
              </a:lnSpc>
              <a:spcBef>
                <a:spcPts val="800"/>
              </a:spcBef>
              <a:spcAft>
                <a:spcPts val="0"/>
              </a:spcAft>
              <a:buNone/>
            </a:pPr>
            <a:r>
              <a:rPr lang="en">
                <a:solidFill>
                  <a:schemeClr val="dk1"/>
                </a:solidFill>
                <a:highlight>
                  <a:srgbClr val="FFFFFF"/>
                </a:highlight>
                <a:latin typeface="Times New Roman"/>
                <a:ea typeface="Times New Roman"/>
                <a:cs typeface="Times New Roman"/>
                <a:sym typeface="Times New Roman"/>
              </a:rPr>
              <a:t>→ model with highest out of sample R</a:t>
            </a:r>
            <a:r>
              <a:rPr lang="en" baseline="30000">
                <a:solidFill>
                  <a:schemeClr val="dk1"/>
                </a:solidFill>
                <a:highlight>
                  <a:srgbClr val="FFFFFF"/>
                </a:highlight>
                <a:latin typeface="Times New Roman"/>
                <a:ea typeface="Times New Roman"/>
                <a:cs typeface="Times New Roman"/>
                <a:sym typeface="Times New Roman"/>
              </a:rPr>
              <a:t>2</a:t>
            </a:r>
            <a:r>
              <a:rPr lang="en">
                <a:solidFill>
                  <a:schemeClr val="dk1"/>
                </a:solidFill>
                <a:highlight>
                  <a:srgbClr val="FFFFFF"/>
                </a:highlight>
                <a:latin typeface="Times New Roman"/>
                <a:ea typeface="Times New Roman"/>
                <a:cs typeface="Times New Roman"/>
                <a:sym typeface="Times New Roman"/>
              </a:rPr>
              <a:t> may not identify chronic poor/food insecure</a:t>
            </a: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0"/>
              </a:spcAft>
              <a:buNone/>
            </a:pPr>
            <a:r>
              <a:rPr lang="en">
                <a:solidFill>
                  <a:schemeClr val="dk1"/>
                </a:solidFill>
                <a:highlight>
                  <a:srgbClr val="FFFFFF"/>
                </a:highlight>
                <a:latin typeface="Times New Roman"/>
                <a:ea typeface="Times New Roman"/>
                <a:cs typeface="Times New Roman"/>
                <a:sym typeface="Times New Roman"/>
              </a:rPr>
              <a:t>Innovations</a:t>
            </a: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800"/>
              </a:spcBef>
              <a:spcAft>
                <a:spcPts val="0"/>
              </a:spcAft>
              <a:buClr>
                <a:schemeClr val="dk1"/>
              </a:buClr>
              <a:buSzPts val="1800"/>
              <a:buFont typeface="Times New Roman"/>
              <a:buChar char="●"/>
            </a:pPr>
            <a:r>
              <a:rPr lang="en">
                <a:solidFill>
                  <a:schemeClr val="dk1"/>
                </a:solidFill>
                <a:highlight>
                  <a:schemeClr val="lt1"/>
                </a:highlight>
                <a:latin typeface="Times New Roman"/>
                <a:ea typeface="Times New Roman"/>
                <a:cs typeface="Times New Roman"/>
                <a:sym typeface="Times New Roman"/>
              </a:rPr>
              <a:t>Recent mapping models do relatively well predicting asset poverty across space (Blumenstock et al. 2015, Jean et al. 2016, Yeh et al. 2020, Browne et al. 2021) and over time (Yeh et al. 2020, Browne et al. 2021) </a:t>
            </a:r>
            <a:endParaRPr>
              <a:solidFill>
                <a:schemeClr val="dk1"/>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4"/>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Chronic versus current: Frontiers</a:t>
            </a:r>
            <a:endParaRPr>
              <a:latin typeface="Times New Roman"/>
              <a:ea typeface="Times New Roman"/>
              <a:cs typeface="Times New Roman"/>
              <a:sym typeface="Times New Roman"/>
            </a:endParaRPr>
          </a:p>
        </p:txBody>
      </p:sp>
      <p:sp>
        <p:nvSpPr>
          <p:cNvPr id="122" name="Google Shape;122;p24"/>
          <p:cNvSpPr txBox="1">
            <a:spLocks noGrp="1"/>
          </p:cNvSpPr>
          <p:nvPr>
            <p:ph type="body" idx="1"/>
          </p:nvPr>
        </p:nvSpPr>
        <p:spPr>
          <a:xfrm>
            <a:off x="311700" y="923875"/>
            <a:ext cx="8520600" cy="3416400"/>
          </a:xfrm>
          <a:prstGeom prst="rect">
            <a:avLst/>
          </a:prstGeom>
        </p:spPr>
        <p:txBody>
          <a:bodyPr spcFirstLastPara="1" wrap="square" lIns="91425" tIns="91425" rIns="91425" bIns="91425" anchor="t" anchorCtr="0">
            <a:noAutofit/>
          </a:bodyPr>
          <a:lstStyle/>
          <a:p>
            <a:pPr marL="0" lvl="0" indent="0" algn="l" rtl="0">
              <a:lnSpc>
                <a:spcPct val="107916"/>
              </a:lnSpc>
              <a:spcBef>
                <a:spcPts val="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80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Parsing persistently poor from the dynamically mobile: fourth generation well-being assessment (Carter &amp; Barrett 2006) → better mapping well-being dynamics</a:t>
            </a: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80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Resilience targeting/ resilience mapping (Barrett and Constas 2014, Cisse &amp; Barrett 2018, Upton, Cisse &amp; Barrett 2016, Knippenberg et al. 2019)</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5"/>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Static versus dynamic</a:t>
            </a:r>
            <a:endParaRPr>
              <a:latin typeface="Times New Roman"/>
              <a:ea typeface="Times New Roman"/>
              <a:cs typeface="Times New Roman"/>
              <a:sym typeface="Times New Roman"/>
            </a:endParaRPr>
          </a:p>
        </p:txBody>
      </p:sp>
      <p:sp>
        <p:nvSpPr>
          <p:cNvPr id="128" name="Google Shape;128;p25"/>
          <p:cNvSpPr txBox="1">
            <a:spLocks noGrp="1"/>
          </p:cNvSpPr>
          <p:nvPr>
            <p:ph type="body" idx="1"/>
          </p:nvPr>
        </p:nvSpPr>
        <p:spPr>
          <a:xfrm>
            <a:off x="311700" y="923875"/>
            <a:ext cx="8520600" cy="3416400"/>
          </a:xfrm>
          <a:prstGeom prst="rect">
            <a:avLst/>
          </a:prstGeom>
        </p:spPr>
        <p:txBody>
          <a:bodyPr spcFirstLastPara="1" wrap="square" lIns="91425" tIns="91425" rIns="91425" bIns="91425" anchor="t" anchorCtr="0">
            <a:noAutofit/>
          </a:bodyPr>
          <a:lstStyle/>
          <a:p>
            <a:pPr marL="0" lvl="0" indent="0" algn="l" rtl="0">
              <a:lnSpc>
                <a:spcPct val="107916"/>
              </a:lnSpc>
              <a:spcBef>
                <a:spcPts val="0"/>
              </a:spcBef>
              <a:spcAft>
                <a:spcPts val="0"/>
              </a:spcAft>
              <a:buNone/>
            </a:pPr>
            <a:r>
              <a:rPr lang="en">
                <a:solidFill>
                  <a:schemeClr val="dk1"/>
                </a:solidFill>
                <a:highlight>
                  <a:srgbClr val="FFFFFF"/>
                </a:highlight>
                <a:latin typeface="Times New Roman"/>
                <a:ea typeface="Times New Roman"/>
                <a:cs typeface="Times New Roman"/>
                <a:sym typeface="Times New Roman"/>
              </a:rPr>
              <a:t>Mapping and targeting efforts tend to produce static models</a:t>
            </a: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0"/>
              </a:spcAft>
              <a:buNone/>
            </a:pPr>
            <a:r>
              <a:rPr lang="en">
                <a:solidFill>
                  <a:schemeClr val="dk1"/>
                </a:solidFill>
                <a:highlight>
                  <a:srgbClr val="FFFFFF"/>
                </a:highlight>
                <a:latin typeface="Times New Roman"/>
                <a:ea typeface="Times New Roman"/>
                <a:cs typeface="Times New Roman"/>
                <a:sym typeface="Times New Roman"/>
              </a:rPr>
              <a:t>Static models are important for monitoring and evaluation (can fill in gaps in the data)</a:t>
            </a: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0"/>
              </a:spcAft>
              <a:buNone/>
            </a:pPr>
            <a:r>
              <a:rPr lang="en">
                <a:solidFill>
                  <a:schemeClr val="dk1"/>
                </a:solidFill>
                <a:highlight>
                  <a:srgbClr val="FFFFFF"/>
                </a:highlight>
                <a:latin typeface="Times New Roman"/>
                <a:ea typeface="Times New Roman"/>
                <a:cs typeface="Times New Roman"/>
                <a:sym typeface="Times New Roman"/>
              </a:rPr>
              <a:t>Early warning systems </a:t>
            </a: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80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identify those who will be poor/malnourished/food insecure in the next period</a:t>
            </a: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anticipate the impact of shocks on vulnerable populations </a:t>
            </a: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are concerned with changes (not just levels)</a:t>
            </a: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model welfare dynamics with panel data</a:t>
            </a:r>
            <a:endParaRPr>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6"/>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Static versus dynamic: Innovations</a:t>
            </a:r>
            <a:endParaRPr>
              <a:latin typeface="Times New Roman"/>
              <a:ea typeface="Times New Roman"/>
              <a:cs typeface="Times New Roman"/>
              <a:sym typeface="Times New Roman"/>
            </a:endParaRPr>
          </a:p>
        </p:txBody>
      </p:sp>
      <p:sp>
        <p:nvSpPr>
          <p:cNvPr id="134" name="Google Shape;134;p26"/>
          <p:cNvSpPr txBox="1">
            <a:spLocks noGrp="1"/>
          </p:cNvSpPr>
          <p:nvPr>
            <p:ph type="body" idx="1"/>
          </p:nvPr>
        </p:nvSpPr>
        <p:spPr>
          <a:xfrm>
            <a:off x="311700" y="847675"/>
            <a:ext cx="8520600" cy="3416400"/>
          </a:xfrm>
          <a:prstGeom prst="rect">
            <a:avLst/>
          </a:prstGeom>
        </p:spPr>
        <p:txBody>
          <a:bodyPr spcFirstLastPara="1" wrap="square" lIns="91425" tIns="91425" rIns="91425" bIns="91425" anchor="t" anchorCtr="0">
            <a:noAutofit/>
          </a:bodyPr>
          <a:lstStyle/>
          <a:p>
            <a:pPr marL="457200" lvl="0" indent="-342900" algn="l" rtl="0">
              <a:lnSpc>
                <a:spcPct val="107916"/>
              </a:lnSpc>
              <a:spcBef>
                <a:spcPts val="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Food insecurity early warning using high frequency data (Mude et al. 2009, Lentz et al. 2018) </a:t>
            </a:r>
            <a:endParaRPr>
              <a:solidFill>
                <a:schemeClr val="dk1"/>
              </a:solidFill>
              <a:highlight>
                <a:srgbClr val="FFFFFF"/>
              </a:highlight>
              <a:latin typeface="Times New Roman"/>
              <a:ea typeface="Times New Roman"/>
              <a:cs typeface="Times New Roman"/>
              <a:sym typeface="Times New Roman"/>
            </a:endParaRPr>
          </a:p>
          <a:p>
            <a:pPr marL="457200" lvl="0" indent="0" algn="l" rtl="0">
              <a:lnSpc>
                <a:spcPct val="107916"/>
              </a:lnSpc>
              <a:spcBef>
                <a:spcPts val="8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80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Tang et al. (2018), </a:t>
            </a:r>
            <a:r>
              <a:rPr lang="en">
                <a:solidFill>
                  <a:schemeClr val="dk1"/>
                </a:solidFill>
                <a:highlight>
                  <a:schemeClr val="lt1"/>
                </a:highlight>
                <a:latin typeface="Times New Roman"/>
                <a:ea typeface="Times New Roman"/>
                <a:cs typeface="Times New Roman"/>
                <a:sym typeface="Times New Roman"/>
              </a:rPr>
              <a:t>Yeh et al. (2020)</a:t>
            </a:r>
            <a:r>
              <a:rPr lang="en">
                <a:solidFill>
                  <a:schemeClr val="dk1"/>
                </a:solidFill>
                <a:highlight>
                  <a:srgbClr val="FFFFFF"/>
                </a:highlight>
                <a:latin typeface="Times New Roman"/>
                <a:ea typeface="Times New Roman"/>
                <a:cs typeface="Times New Roman"/>
                <a:sym typeface="Times New Roman"/>
              </a:rPr>
              <a:t> demonstrate that CNNs trained on changes in </a:t>
            </a:r>
            <a:r>
              <a:rPr lang="en">
                <a:solidFill>
                  <a:schemeClr val="dk1"/>
                </a:solidFill>
                <a:highlight>
                  <a:schemeClr val="lt1"/>
                </a:highlight>
                <a:latin typeface="Times New Roman"/>
                <a:ea typeface="Times New Roman"/>
                <a:cs typeface="Times New Roman"/>
                <a:sym typeface="Times New Roman"/>
              </a:rPr>
              <a:t>satellite imagery </a:t>
            </a:r>
            <a:r>
              <a:rPr lang="en">
                <a:solidFill>
                  <a:schemeClr val="dk1"/>
                </a:solidFill>
                <a:highlight>
                  <a:srgbClr val="FFFFFF"/>
                </a:highlight>
                <a:latin typeface="Times New Roman"/>
                <a:ea typeface="Times New Roman"/>
                <a:cs typeface="Times New Roman"/>
                <a:sym typeface="Times New Roman"/>
              </a:rPr>
              <a:t>can predict changes in consumption or </a:t>
            </a:r>
            <a:r>
              <a:rPr lang="en">
                <a:solidFill>
                  <a:schemeClr val="dk1"/>
                </a:solidFill>
                <a:highlight>
                  <a:schemeClr val="lt1"/>
                </a:highlight>
                <a:latin typeface="Times New Roman"/>
                <a:ea typeface="Times New Roman"/>
                <a:cs typeface="Times New Roman"/>
                <a:sym typeface="Times New Roman"/>
              </a:rPr>
              <a:t>asset wealth in future periods</a:t>
            </a:r>
            <a:endParaRPr>
              <a:solidFill>
                <a:schemeClr val="dk1"/>
              </a:solidFill>
              <a:highlight>
                <a:srgbClr val="FFFFFF"/>
              </a:highlight>
              <a:latin typeface="Times New Roman"/>
              <a:ea typeface="Times New Roman"/>
              <a:cs typeface="Times New Roman"/>
              <a:sym typeface="Times New Roman"/>
            </a:endParaRPr>
          </a:p>
          <a:p>
            <a:pPr marL="457200" lvl="0" indent="0" algn="l" rtl="0">
              <a:lnSpc>
                <a:spcPct val="107916"/>
              </a:lnSpc>
              <a:spcBef>
                <a:spcPts val="8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80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Browne et al. (2021) produce contemporaneous and sequential prediction of correlated asset wealth and malnutrition indicators</a:t>
            </a:r>
            <a:endParaRPr>
              <a:solidFill>
                <a:schemeClr val="dk1"/>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7"/>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Static versus dynamic: Frontiers</a:t>
            </a:r>
            <a:endParaRPr>
              <a:latin typeface="Times New Roman"/>
              <a:ea typeface="Times New Roman"/>
              <a:cs typeface="Times New Roman"/>
              <a:sym typeface="Times New Roman"/>
            </a:endParaRPr>
          </a:p>
        </p:txBody>
      </p:sp>
      <p:sp>
        <p:nvSpPr>
          <p:cNvPr id="140" name="Google Shape;140;p27"/>
          <p:cNvSpPr txBox="1">
            <a:spLocks noGrp="1"/>
          </p:cNvSpPr>
          <p:nvPr>
            <p:ph type="body" idx="1"/>
          </p:nvPr>
        </p:nvSpPr>
        <p:spPr>
          <a:xfrm>
            <a:off x="311700" y="9238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High frequency data needed for monitoring and early warning (Barrett 2010, Headey &amp; Barrett 2015)</a:t>
            </a:r>
            <a:endParaRPr>
              <a:solidFill>
                <a:schemeClr val="dk1"/>
              </a:solidFill>
              <a:highlight>
                <a:srgbClr val="FFFFFF"/>
              </a:highlight>
              <a:latin typeface="Times New Roman"/>
              <a:ea typeface="Times New Roman"/>
              <a:cs typeface="Times New Roman"/>
              <a:sym typeface="Times New Roman"/>
            </a:endParaRPr>
          </a:p>
          <a:p>
            <a:pPr marL="457200" lvl="0" indent="0" algn="l" rtl="0">
              <a:spcBef>
                <a:spcPts val="16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457200" lvl="0" indent="-342900" algn="l" rtl="0">
              <a:spcBef>
                <a:spcPts val="160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Slowest changing features have highest predictive power over time (c.f. chronic versus current)</a:t>
            </a:r>
            <a:endParaRPr>
              <a:solidFill>
                <a:schemeClr val="dk1"/>
              </a:solidFill>
              <a:highlight>
                <a:srgbClr val="FFFFFF"/>
              </a:highlight>
              <a:latin typeface="Times New Roman"/>
              <a:ea typeface="Times New Roman"/>
              <a:cs typeface="Times New Roman"/>
              <a:sym typeface="Times New Roman"/>
            </a:endParaRPr>
          </a:p>
          <a:p>
            <a:pPr marL="457200" lvl="0" indent="0" algn="l" rtl="0">
              <a:spcBef>
                <a:spcPts val="16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457200" lvl="0" indent="-342900" algn="l" rtl="0">
              <a:spcBef>
                <a:spcPts val="1600"/>
              </a:spcBef>
              <a:spcAft>
                <a:spcPts val="0"/>
              </a:spcAft>
              <a:buSzPts val="1800"/>
              <a:buFont typeface="Times New Roman"/>
              <a:buChar char="●"/>
            </a:pPr>
            <a:r>
              <a:rPr lang="en">
                <a:solidFill>
                  <a:schemeClr val="dk1"/>
                </a:solidFill>
                <a:highlight>
                  <a:schemeClr val="lt1"/>
                </a:highlight>
                <a:latin typeface="Times New Roman"/>
                <a:ea typeface="Times New Roman"/>
                <a:cs typeface="Times New Roman"/>
                <a:sym typeface="Times New Roman"/>
              </a:rPr>
              <a:t>Integration of time series statistics with ML tools with application in these settings</a:t>
            </a:r>
            <a:endParaRPr>
              <a:solidFill>
                <a:schemeClr val="dk1"/>
              </a:solidFill>
              <a:highlight>
                <a:schemeClr val="lt1"/>
              </a:highlight>
              <a:latin typeface="Times New Roman"/>
              <a:ea typeface="Times New Roman"/>
              <a:cs typeface="Times New Roman"/>
              <a:sym typeface="Times New Roman"/>
            </a:endParaRPr>
          </a:p>
          <a:p>
            <a:pPr marL="457200" lvl="0" indent="0" algn="l" rtl="0">
              <a:spcBef>
                <a:spcPts val="16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0" lvl="0" indent="0" algn="l" rtl="0">
              <a:spcBef>
                <a:spcPts val="16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0" lvl="0" indent="0" algn="l" rtl="0">
              <a:spcBef>
                <a:spcPts val="1600"/>
              </a:spcBef>
              <a:spcAft>
                <a:spcPts val="1600"/>
              </a:spcAft>
              <a:buNone/>
            </a:pPr>
            <a:endParaRPr>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8"/>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Data</a:t>
            </a:r>
            <a:endParaRPr>
              <a:latin typeface="Times New Roman"/>
              <a:ea typeface="Times New Roman"/>
              <a:cs typeface="Times New Roman"/>
              <a:sym typeface="Times New Roman"/>
            </a:endParaRPr>
          </a:p>
        </p:txBody>
      </p:sp>
      <p:sp>
        <p:nvSpPr>
          <p:cNvPr id="146" name="Google Shape;146;p28"/>
          <p:cNvSpPr txBox="1">
            <a:spLocks noGrp="1"/>
          </p:cNvSpPr>
          <p:nvPr>
            <p:ph type="body" idx="1"/>
          </p:nvPr>
        </p:nvSpPr>
        <p:spPr>
          <a:xfrm>
            <a:off x="311700" y="923875"/>
            <a:ext cx="8520600" cy="3416400"/>
          </a:xfrm>
          <a:prstGeom prst="rect">
            <a:avLst/>
          </a:prstGeom>
        </p:spPr>
        <p:txBody>
          <a:bodyPr spcFirstLastPara="1" wrap="square" lIns="91425" tIns="91425" rIns="91425" bIns="91425" anchor="t" anchorCtr="0">
            <a:noAutofit/>
          </a:bodyPr>
          <a:lstStyle/>
          <a:p>
            <a:pPr marL="0" lvl="0" indent="0" algn="l" rtl="0">
              <a:lnSpc>
                <a:spcPct val="107916"/>
              </a:lnSpc>
              <a:spcBef>
                <a:spcPts val="0"/>
              </a:spcBef>
              <a:spcAft>
                <a:spcPts val="0"/>
              </a:spcAft>
              <a:buNone/>
            </a:pPr>
            <a:r>
              <a:rPr lang="en">
                <a:solidFill>
                  <a:schemeClr val="dk1"/>
                </a:solidFill>
                <a:highlight>
                  <a:srgbClr val="FFFFFF"/>
                </a:highlight>
                <a:latin typeface="Times New Roman"/>
                <a:ea typeface="Times New Roman"/>
                <a:cs typeface="Times New Roman"/>
                <a:sym typeface="Times New Roman"/>
              </a:rPr>
              <a:t>ML informed map, tool, or model will only be as good as the data on which it is trained and tested</a:t>
            </a: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80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undersupply of the global public good of collection, standardization, updating and open access curation of key variables</a:t>
            </a:r>
            <a:endParaRPr>
              <a:solidFill>
                <a:schemeClr val="dk1"/>
              </a:solidFill>
              <a:highlight>
                <a:srgbClr val="FFFFFF"/>
              </a:highlight>
              <a:latin typeface="Times New Roman"/>
              <a:ea typeface="Times New Roman"/>
              <a:cs typeface="Times New Roman"/>
              <a:sym typeface="Times New Roman"/>
            </a:endParaRPr>
          </a:p>
          <a:p>
            <a:pPr marL="457200" lvl="0" indent="0" algn="l" rtl="0">
              <a:lnSpc>
                <a:spcPct val="107916"/>
              </a:lnSpc>
              <a:spcBef>
                <a:spcPts val="8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80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one can only predict with accuracy states and processes that have been previously observed in data → assumed stationarity in DGP</a:t>
            </a: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0"/>
              </a:spcAft>
              <a:buNone/>
            </a:pPr>
            <a:r>
              <a:rPr lang="en">
                <a:solidFill>
                  <a:schemeClr val="dk1"/>
                </a:solidFill>
                <a:highlight>
                  <a:srgbClr val="FFFFFF"/>
                </a:highlight>
                <a:latin typeface="Times New Roman"/>
                <a:ea typeface="Times New Roman"/>
                <a:cs typeface="Times New Roman"/>
                <a:sym typeface="Times New Roman"/>
              </a:rPr>
              <a:t>COVID has likely accelerated trends towards more creative data collection (Blumenstock 2020)</a:t>
            </a:r>
            <a:endParaRPr>
              <a:solidFill>
                <a:schemeClr val="dk1"/>
              </a:solidFill>
              <a:highlight>
                <a:srgbClr val="FFFFFF"/>
              </a:highlight>
              <a:latin typeface="Times New Roman"/>
              <a:ea typeface="Times New Roman"/>
              <a:cs typeface="Times New Roman"/>
              <a:sym typeface="Times New Roman"/>
            </a:endParaRPr>
          </a:p>
          <a:p>
            <a:pPr marL="0" lvl="0" indent="0" algn="l" rtl="0">
              <a:spcBef>
                <a:spcPts val="8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0" lvl="0" indent="0" algn="l" rtl="0">
              <a:spcBef>
                <a:spcPts val="16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0" lvl="0" indent="0" algn="l" rtl="0">
              <a:spcBef>
                <a:spcPts val="1600"/>
              </a:spcBef>
              <a:spcAft>
                <a:spcPts val="1600"/>
              </a:spcAft>
              <a:buNone/>
            </a:pPr>
            <a:r>
              <a:rPr lang="en">
                <a:solidFill>
                  <a:schemeClr val="dk1"/>
                </a:solidFill>
                <a:highlight>
                  <a:srgbClr val="FFFFFF"/>
                </a:highlight>
                <a:latin typeface="Times New Roman"/>
                <a:ea typeface="Times New Roman"/>
                <a:cs typeface="Times New Roman"/>
                <a:sym typeface="Times New Roman"/>
              </a:rPr>
              <a:t>Of standar</a:t>
            </a:r>
            <a:endParaRPr>
              <a:solidFill>
                <a:schemeClr val="dk1"/>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9"/>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Data: Frontiers</a:t>
            </a:r>
            <a:endParaRPr>
              <a:latin typeface="Times New Roman"/>
              <a:ea typeface="Times New Roman"/>
              <a:cs typeface="Times New Roman"/>
              <a:sym typeface="Times New Roman"/>
            </a:endParaRPr>
          </a:p>
        </p:txBody>
      </p:sp>
      <p:sp>
        <p:nvSpPr>
          <p:cNvPr id="152" name="Google Shape;152;p29"/>
          <p:cNvSpPr txBox="1">
            <a:spLocks noGrp="1"/>
          </p:cNvSpPr>
          <p:nvPr>
            <p:ph type="body" idx="1"/>
          </p:nvPr>
        </p:nvSpPr>
        <p:spPr>
          <a:xfrm>
            <a:off x="311700" y="8476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highlight>
                  <a:srgbClr val="FFFFFF"/>
                </a:highlight>
                <a:latin typeface="Times New Roman"/>
                <a:ea typeface="Times New Roman"/>
                <a:cs typeface="Times New Roman"/>
                <a:sym typeface="Times New Roman"/>
              </a:rPr>
              <a:t>Tradeoffs</a:t>
            </a:r>
            <a:endParaRPr>
              <a:solidFill>
                <a:schemeClr val="dk1"/>
              </a:solidFill>
              <a:highlight>
                <a:srgbClr val="FFFFFF"/>
              </a:highlight>
              <a:latin typeface="Times New Roman"/>
              <a:ea typeface="Times New Roman"/>
              <a:cs typeface="Times New Roman"/>
              <a:sym typeface="Times New Roman"/>
            </a:endParaRPr>
          </a:p>
          <a:p>
            <a:pPr marL="457200" lvl="0" indent="-342900" algn="l" rtl="0">
              <a:spcBef>
                <a:spcPts val="160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Data needs of predictive model versus ease of data curation and updating</a:t>
            </a: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Returns from combining data sources</a:t>
            </a: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Spatial resolution vs. temporal resolution vs. length of time series  </a:t>
            </a:r>
            <a:endParaRPr>
              <a:solidFill>
                <a:schemeClr val="dk1"/>
              </a:solidFill>
              <a:highlight>
                <a:srgbClr val="FFFFFF"/>
              </a:highlight>
              <a:latin typeface="Times New Roman"/>
              <a:ea typeface="Times New Roman"/>
              <a:cs typeface="Times New Roman"/>
              <a:sym typeface="Times New Roman"/>
            </a:endParaRPr>
          </a:p>
          <a:p>
            <a:pPr marL="457200" lvl="0" indent="0" algn="l" rtl="0">
              <a:lnSpc>
                <a:spcPct val="107916"/>
              </a:lnSpc>
              <a:spcBef>
                <a:spcPts val="8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0" lvl="0" indent="0" algn="l" rtl="0">
              <a:spcBef>
                <a:spcPts val="800"/>
              </a:spcBef>
              <a:spcAft>
                <a:spcPts val="0"/>
              </a:spcAft>
              <a:buNone/>
            </a:pPr>
            <a:r>
              <a:rPr lang="en">
                <a:solidFill>
                  <a:schemeClr val="dk1"/>
                </a:solidFill>
                <a:highlight>
                  <a:srgbClr val="FFFFFF"/>
                </a:highlight>
                <a:latin typeface="Times New Roman"/>
                <a:ea typeface="Times New Roman"/>
                <a:cs typeface="Times New Roman"/>
                <a:sym typeface="Times New Roman"/>
              </a:rPr>
              <a:t>Needs/challenges</a:t>
            </a:r>
            <a:endParaRPr>
              <a:solidFill>
                <a:schemeClr val="dk1"/>
              </a:solidFill>
              <a:highlight>
                <a:srgbClr val="FFFFFF"/>
              </a:highlight>
              <a:latin typeface="Times New Roman"/>
              <a:ea typeface="Times New Roman"/>
              <a:cs typeface="Times New Roman"/>
              <a:sym typeface="Times New Roman"/>
            </a:endParaRPr>
          </a:p>
          <a:p>
            <a:pPr marL="457200" lvl="0" indent="-342900" algn="l" rtl="0">
              <a:spcBef>
                <a:spcPts val="1600"/>
              </a:spcBef>
              <a:spcAft>
                <a:spcPts val="0"/>
              </a:spcAft>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Sentinel sites (variation where it is needed) (Barrett 2010, Headey &amp; Barrett 2015)</a:t>
            </a:r>
            <a:endParaRPr>
              <a:solidFill>
                <a:schemeClr val="dk1"/>
              </a:solidFill>
              <a:highlight>
                <a:srgbClr val="FFFFFF"/>
              </a:highlight>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Balancing information on vulnerable against privacy and protection</a:t>
            </a:r>
            <a:endParaRPr>
              <a:solidFill>
                <a:schemeClr val="dk1"/>
              </a:solidFill>
              <a:highlight>
                <a:srgbClr val="FFFFFF"/>
              </a:highlight>
              <a:latin typeface="Times New Roman"/>
              <a:ea typeface="Times New Roman"/>
              <a:cs typeface="Times New Roman"/>
              <a:sym typeface="Times New Roman"/>
            </a:endParaRPr>
          </a:p>
          <a:p>
            <a:pPr marL="457200" lvl="0" indent="0" algn="l" rtl="0">
              <a:spcBef>
                <a:spcPts val="1600"/>
              </a:spcBef>
              <a:spcAft>
                <a:spcPts val="1600"/>
              </a:spcAft>
              <a:buNone/>
            </a:pPr>
            <a:endParaRPr>
              <a:latin typeface="Times New Roman"/>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30"/>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Conclusion</a:t>
            </a:r>
            <a:endParaRPr>
              <a:latin typeface="Times New Roman"/>
              <a:ea typeface="Times New Roman"/>
              <a:cs typeface="Times New Roman"/>
              <a:sym typeface="Times New Roman"/>
            </a:endParaRPr>
          </a:p>
        </p:txBody>
      </p:sp>
      <p:sp>
        <p:nvSpPr>
          <p:cNvPr id="158" name="Google Shape;158;p30"/>
          <p:cNvSpPr txBox="1">
            <a:spLocks noGrp="1"/>
          </p:cNvSpPr>
          <p:nvPr>
            <p:ph type="body" idx="1"/>
          </p:nvPr>
        </p:nvSpPr>
        <p:spPr>
          <a:xfrm>
            <a:off x="311700" y="923875"/>
            <a:ext cx="8520600" cy="3416400"/>
          </a:xfrm>
          <a:prstGeom prst="rect">
            <a:avLst/>
          </a:prstGeom>
        </p:spPr>
        <p:txBody>
          <a:bodyPr spcFirstLastPara="1" wrap="square" lIns="91425" tIns="91425" rIns="91425" bIns="91425" anchor="t" anchorCtr="0">
            <a:noAutofit/>
          </a:bodyPr>
          <a:lstStyle/>
          <a:p>
            <a:pPr marL="457200" lvl="0" indent="-342900" algn="l" rtl="0">
              <a:lnSpc>
                <a:spcPct val="107916"/>
              </a:lnSpc>
              <a:spcBef>
                <a:spcPts val="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Big data and ML methods are revolutionizing mapping, targeting, M&amp;E, and early warning</a:t>
            </a:r>
            <a:endParaRPr>
              <a:solidFill>
                <a:schemeClr val="dk1"/>
              </a:solidFill>
              <a:highlight>
                <a:srgbClr val="FFFFFF"/>
              </a:highlight>
              <a:latin typeface="Times New Roman"/>
              <a:ea typeface="Times New Roman"/>
              <a:cs typeface="Times New Roman"/>
              <a:sym typeface="Times New Roman"/>
            </a:endParaRPr>
          </a:p>
          <a:p>
            <a:pPr marL="457200" lvl="0" indent="0" algn="l" rtl="0">
              <a:lnSpc>
                <a:spcPct val="107916"/>
              </a:lnSpc>
              <a:spcBef>
                <a:spcPts val="8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80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However, effective use requires thoughtful consideration of the purpose and use cases of the map/tool/model</a:t>
            </a:r>
            <a:endParaRPr>
              <a:solidFill>
                <a:schemeClr val="dk1"/>
              </a:solidFill>
              <a:highlight>
                <a:srgbClr val="FFFFFF"/>
              </a:highlight>
              <a:latin typeface="Times New Roman"/>
              <a:ea typeface="Times New Roman"/>
              <a:cs typeface="Times New Roman"/>
              <a:sym typeface="Times New Roman"/>
            </a:endParaRPr>
          </a:p>
          <a:p>
            <a:pPr marL="457200" lvl="0" indent="0" algn="l" rtl="0">
              <a:lnSpc>
                <a:spcPct val="107916"/>
              </a:lnSpc>
              <a:spcBef>
                <a:spcPts val="8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80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Data availability and curation remain a serious limitation</a:t>
            </a:r>
            <a:endParaRPr>
              <a:solidFill>
                <a:schemeClr val="dk1"/>
              </a:solidFill>
              <a:highlight>
                <a:srgbClr val="FFFFFF"/>
              </a:highlight>
              <a:latin typeface="Times New Roman"/>
              <a:ea typeface="Times New Roman"/>
              <a:cs typeface="Times New Roman"/>
              <a:sym typeface="Times New Roman"/>
            </a:endParaRPr>
          </a:p>
          <a:p>
            <a:pPr marL="457200" lvl="0" indent="0" algn="l" rtl="0">
              <a:lnSpc>
                <a:spcPct val="107916"/>
              </a:lnSpc>
              <a:spcBef>
                <a:spcPts val="8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80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No targeting, mapping, or early warning model will be effective without the political will and financial support to take action/intervene. </a:t>
            </a:r>
            <a:endParaRPr>
              <a:latin typeface="Times New Roman"/>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31"/>
          <p:cNvSpPr txBox="1">
            <a:spLocks noGrp="1"/>
          </p:cNvSpPr>
          <p:nvPr>
            <p:ph type="body" idx="1"/>
          </p:nvPr>
        </p:nvSpPr>
        <p:spPr>
          <a:xfrm>
            <a:off x="311700" y="314275"/>
            <a:ext cx="8520600" cy="3416400"/>
          </a:xfrm>
          <a:prstGeom prst="rect">
            <a:avLst/>
          </a:prstGeom>
        </p:spPr>
        <p:txBody>
          <a:bodyPr spcFirstLastPara="1" wrap="square" lIns="91425" tIns="91425" rIns="91425" bIns="91425" anchor="ctr" anchorCtr="0">
            <a:noAutofit/>
          </a:bodyPr>
          <a:lstStyle/>
          <a:p>
            <a:pPr marL="0" lvl="0" indent="0" algn="ctr" rtl="0">
              <a:lnSpc>
                <a:spcPct val="107916"/>
              </a:lnSpc>
              <a:spcBef>
                <a:spcPts val="0"/>
              </a:spcBef>
              <a:spcAft>
                <a:spcPts val="0"/>
              </a:spcAft>
              <a:buNone/>
            </a:pPr>
            <a:r>
              <a:rPr lang="en" sz="2800">
                <a:solidFill>
                  <a:schemeClr val="dk1"/>
                </a:solidFill>
                <a:highlight>
                  <a:srgbClr val="FFFFFF"/>
                </a:highlight>
                <a:latin typeface="Times New Roman"/>
                <a:ea typeface="Times New Roman"/>
                <a:cs typeface="Times New Roman"/>
                <a:sym typeface="Times New Roman"/>
              </a:rPr>
              <a:t>Thank you!</a:t>
            </a:r>
            <a:endParaRPr sz="2800">
              <a:solidFill>
                <a:schemeClr val="dk1"/>
              </a:solidFill>
              <a:highlight>
                <a:srgbClr val="FFFFFF"/>
              </a:highlight>
              <a:latin typeface="Times New Roman"/>
              <a:ea typeface="Times New Roman"/>
              <a:cs typeface="Times New Roman"/>
              <a:sym typeface="Times New Roman"/>
            </a:endParaRPr>
          </a:p>
          <a:p>
            <a:pPr marL="0" lvl="0" indent="0" algn="ctr" rtl="0">
              <a:lnSpc>
                <a:spcPct val="107916"/>
              </a:lnSpc>
              <a:spcBef>
                <a:spcPts val="800"/>
              </a:spcBef>
              <a:spcAft>
                <a:spcPts val="0"/>
              </a:spcAft>
              <a:buNone/>
            </a:pPr>
            <a:endParaRPr sz="2800">
              <a:solidFill>
                <a:schemeClr val="dk1"/>
              </a:solidFill>
              <a:highlight>
                <a:srgbClr val="FFFFFF"/>
              </a:highlight>
              <a:latin typeface="Times New Roman"/>
              <a:ea typeface="Times New Roman"/>
              <a:cs typeface="Times New Roman"/>
              <a:sym typeface="Times New Roman"/>
            </a:endParaRPr>
          </a:p>
          <a:p>
            <a:pPr marL="0" lvl="0" indent="0" algn="ctr" rtl="0">
              <a:lnSpc>
                <a:spcPct val="107916"/>
              </a:lnSpc>
              <a:spcBef>
                <a:spcPts val="800"/>
              </a:spcBef>
              <a:spcAft>
                <a:spcPts val="0"/>
              </a:spcAft>
              <a:buNone/>
            </a:pPr>
            <a:r>
              <a:rPr lang="en" sz="2000">
                <a:solidFill>
                  <a:schemeClr val="dk1"/>
                </a:solidFill>
                <a:highlight>
                  <a:srgbClr val="FFFFFF"/>
                </a:highlight>
                <a:latin typeface="Times New Roman"/>
                <a:ea typeface="Times New Roman"/>
                <a:cs typeface="Times New Roman"/>
                <a:sym typeface="Times New Roman"/>
              </a:rPr>
              <a:t>Questions/Comments</a:t>
            </a:r>
            <a:endParaRPr sz="2000">
              <a:solidFill>
                <a:schemeClr val="dk1"/>
              </a:solidFill>
              <a:highlight>
                <a:srgbClr val="FFFFFF"/>
              </a:highlight>
              <a:latin typeface="Times New Roman"/>
              <a:ea typeface="Times New Roman"/>
              <a:cs typeface="Times New Roman"/>
              <a:sym typeface="Times New Roman"/>
            </a:endParaRPr>
          </a:p>
          <a:p>
            <a:pPr marL="0" lvl="0" indent="0" algn="ctr" rtl="0">
              <a:lnSpc>
                <a:spcPct val="107916"/>
              </a:lnSpc>
              <a:spcBef>
                <a:spcPts val="800"/>
              </a:spcBef>
              <a:spcAft>
                <a:spcPts val="0"/>
              </a:spcAft>
              <a:buNone/>
            </a:pPr>
            <a:r>
              <a:rPr lang="en" sz="2000">
                <a:solidFill>
                  <a:schemeClr val="dk1"/>
                </a:solidFill>
                <a:highlight>
                  <a:srgbClr val="FFFFFF"/>
                </a:highlight>
                <a:latin typeface="Times New Roman"/>
                <a:ea typeface="Times New Roman"/>
                <a:cs typeface="Times New Roman"/>
                <a:sym typeface="Times New Roman"/>
              </a:rPr>
              <a:t>Email: </a:t>
            </a:r>
            <a:r>
              <a:rPr lang="en" sz="2000">
                <a:solidFill>
                  <a:srgbClr val="000000"/>
                </a:solidFill>
                <a:highlight>
                  <a:srgbClr val="FFFFFF"/>
                </a:highlight>
                <a:uFill>
                  <a:noFill/>
                </a:uFill>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lemcbride@smcm.edu</a:t>
            </a:r>
            <a:endParaRPr sz="2000">
              <a:solidFill>
                <a:srgbClr val="000000"/>
              </a:solidFill>
              <a:highlight>
                <a:srgbClr val="FFFFFF"/>
              </a:highlight>
              <a:latin typeface="Times New Roman"/>
              <a:ea typeface="Times New Roman"/>
              <a:cs typeface="Times New Roman"/>
              <a:sym typeface="Times New Roman"/>
            </a:endParaRPr>
          </a:p>
          <a:p>
            <a:pPr marL="0" lvl="0" indent="0" algn="ctr" rtl="0">
              <a:lnSpc>
                <a:spcPct val="107916"/>
              </a:lnSpc>
              <a:spcBef>
                <a:spcPts val="800"/>
              </a:spcBef>
              <a:spcAft>
                <a:spcPts val="0"/>
              </a:spcAft>
              <a:buNone/>
            </a:pPr>
            <a:r>
              <a:rPr lang="en" sz="2000">
                <a:solidFill>
                  <a:schemeClr val="dk1"/>
                </a:solidFill>
                <a:highlight>
                  <a:srgbClr val="FFFFFF"/>
                </a:highlight>
                <a:latin typeface="Times New Roman"/>
                <a:ea typeface="Times New Roman"/>
                <a:cs typeface="Times New Roman"/>
                <a:sym typeface="Times New Roman"/>
              </a:rPr>
              <a:t>Twitter: @LindenMcBride</a:t>
            </a:r>
            <a:endParaRPr sz="2000">
              <a:solidFill>
                <a:schemeClr val="dk1"/>
              </a:solidFill>
              <a:highlight>
                <a:srgbClr val="FFFFFF"/>
              </a:highlight>
              <a:latin typeface="Times New Roman"/>
              <a:ea typeface="Times New Roman"/>
              <a:cs typeface="Times New Roman"/>
              <a:sym typeface="Times New Roman"/>
            </a:endParaRPr>
          </a:p>
          <a:p>
            <a:pPr marL="1371600" lvl="0" indent="457200" algn="ctr" rtl="0">
              <a:lnSpc>
                <a:spcPct val="107916"/>
              </a:lnSpc>
              <a:spcBef>
                <a:spcPts val="800"/>
              </a:spcBef>
              <a:spcAft>
                <a:spcPts val="800"/>
              </a:spcAft>
              <a:buNone/>
            </a:pPr>
            <a:endParaRPr sz="2000">
              <a:solidFill>
                <a:schemeClr val="dk1"/>
              </a:solidFill>
              <a:highlight>
                <a:srgbClr val="FFFFFF"/>
              </a:highlight>
              <a:latin typeface="Times New Roman"/>
              <a:ea typeface="Times New Roman"/>
              <a:cs typeface="Times New Roman"/>
              <a:sym typeface="Times New Roman"/>
            </a:endParaRPr>
          </a:p>
        </p:txBody>
      </p:sp>
      <p:sp>
        <p:nvSpPr>
          <p:cNvPr id="164" name="Google Shape;164;p31"/>
          <p:cNvSpPr txBox="1"/>
          <p:nvPr/>
        </p:nvSpPr>
        <p:spPr>
          <a:xfrm>
            <a:off x="311700" y="3266325"/>
            <a:ext cx="8705700" cy="856500"/>
          </a:xfrm>
          <a:prstGeom prst="rect">
            <a:avLst/>
          </a:prstGeom>
          <a:noFill/>
          <a:ln>
            <a:noFill/>
          </a:ln>
        </p:spPr>
        <p:txBody>
          <a:bodyPr spcFirstLastPara="1" wrap="square" lIns="91425" tIns="91425" rIns="91425" bIns="91425" anchor="t" anchorCtr="0">
            <a:noAutofit/>
          </a:bodyPr>
          <a:lstStyle/>
          <a:p>
            <a:pPr marL="0" lvl="0" indent="0" algn="l" rtl="0">
              <a:lnSpc>
                <a:spcPct val="107916"/>
              </a:lnSpc>
              <a:spcBef>
                <a:spcPts val="0"/>
              </a:spcBef>
              <a:spcAft>
                <a:spcPts val="0"/>
              </a:spcAft>
              <a:buClr>
                <a:schemeClr val="dk1"/>
              </a:buClr>
              <a:buSzPts val="1100"/>
              <a:buFont typeface="Arial"/>
              <a:buNone/>
            </a:pPr>
            <a:r>
              <a:rPr lang="en" sz="1800">
                <a:solidFill>
                  <a:srgbClr val="222222"/>
                </a:solidFill>
                <a:highlight>
                  <a:srgbClr val="FFFFFF"/>
                </a:highlight>
                <a:latin typeface="Times New Roman"/>
                <a:ea typeface="Times New Roman"/>
                <a:cs typeface="Times New Roman"/>
                <a:sym typeface="Times New Roman"/>
              </a:rPr>
              <a:t>Acknowledgements: Financial support for this research was provided by USAID under cooperative agreement # 7200AA18CA00014, “Innovations in Feed the Future Monitoring and Evaluation - Harnessing Big Data and Machine Learning to Feed the Future.” </a:t>
            </a:r>
            <a:endParaRPr sz="1800">
              <a:solidFill>
                <a:srgbClr val="222222"/>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800"/>
              </a:spcAft>
              <a:buClr>
                <a:schemeClr val="dk1"/>
              </a:buClr>
              <a:buSzPts val="1100"/>
              <a:buFont typeface="Arial"/>
              <a:buNone/>
            </a:pPr>
            <a:r>
              <a:rPr lang="en" sz="1800">
                <a:solidFill>
                  <a:srgbClr val="222222"/>
                </a:solidFill>
                <a:highlight>
                  <a:srgbClr val="FFFFFF"/>
                </a:highlight>
                <a:latin typeface="Times New Roman"/>
                <a:ea typeface="Times New Roman"/>
                <a:cs typeface="Times New Roman"/>
                <a:sym typeface="Times New Roman"/>
              </a:rPr>
              <a:t>The contents are solely the authors’ responsibility and do not necessarily reflect the views of USAID or the United States Government.</a:t>
            </a:r>
            <a:endParaRPr sz="1800">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Lessons made salient by 2020</a:t>
            </a:r>
            <a:endParaRPr>
              <a:latin typeface="Times New Roman"/>
              <a:ea typeface="Times New Roman"/>
              <a:cs typeface="Times New Roman"/>
              <a:sym typeface="Times New Roman"/>
            </a:endParaRPr>
          </a:p>
        </p:txBody>
      </p:sp>
      <p:sp>
        <p:nvSpPr>
          <p:cNvPr id="61" name="Google Shape;61;p14"/>
          <p:cNvSpPr txBox="1">
            <a:spLocks noGrp="1"/>
          </p:cNvSpPr>
          <p:nvPr>
            <p:ph type="body" idx="1"/>
          </p:nvPr>
        </p:nvSpPr>
        <p:spPr>
          <a:xfrm>
            <a:off x="311700" y="923875"/>
            <a:ext cx="8520600" cy="3416400"/>
          </a:xfrm>
          <a:prstGeom prst="rect">
            <a:avLst/>
          </a:prstGeom>
        </p:spPr>
        <p:txBody>
          <a:bodyPr spcFirstLastPara="1" wrap="square" lIns="91425" tIns="91425" rIns="91425" bIns="91425" anchor="t" anchorCtr="0">
            <a:noAutofit/>
          </a:bodyPr>
          <a:lstStyle/>
          <a:p>
            <a:pPr marL="0" lvl="0" indent="0" algn="l" rtl="0">
              <a:lnSpc>
                <a:spcPct val="107916"/>
              </a:lnSpc>
              <a:spcBef>
                <a:spcPts val="0"/>
              </a:spcBef>
              <a:spcAft>
                <a:spcPts val="0"/>
              </a:spcAft>
              <a:buNone/>
            </a:pPr>
            <a:r>
              <a:rPr lang="en">
                <a:solidFill>
                  <a:schemeClr val="dk1"/>
                </a:solidFill>
                <a:highlight>
                  <a:srgbClr val="FFFFFF"/>
                </a:highlight>
                <a:latin typeface="Times New Roman"/>
                <a:ea typeface="Times New Roman"/>
                <a:cs typeface="Times New Roman"/>
                <a:sym typeface="Times New Roman"/>
              </a:rPr>
              <a:t>Emergencies can </a:t>
            </a: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80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arise quickly  </a:t>
            </a: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effect their greatest devastation on communities that are already vulnerable and disadvantaged</a:t>
            </a: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0"/>
              </a:spcAft>
              <a:buNone/>
            </a:pPr>
            <a:r>
              <a:rPr lang="en">
                <a:solidFill>
                  <a:schemeClr val="dk1"/>
                </a:solidFill>
                <a:highlight>
                  <a:srgbClr val="FFFFFF"/>
                </a:highlight>
                <a:latin typeface="Times New Roman"/>
                <a:ea typeface="Times New Roman"/>
                <a:cs typeface="Times New Roman"/>
                <a:sym typeface="Times New Roman"/>
              </a:rPr>
              <a:t>Significant information gaps impede effective/efficient humanitarian response</a:t>
            </a: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800"/>
              </a:spcAft>
              <a:buClr>
                <a:schemeClr val="dk1"/>
              </a:buClr>
              <a:buSzPts val="1100"/>
              <a:buFont typeface="Arial"/>
              <a:buNone/>
            </a:pPr>
            <a:r>
              <a:rPr lang="en">
                <a:solidFill>
                  <a:schemeClr val="dk1"/>
                </a:solidFill>
                <a:highlight>
                  <a:srgbClr val="FFFFFF"/>
                </a:highlight>
                <a:latin typeface="Times New Roman"/>
                <a:ea typeface="Times New Roman"/>
                <a:cs typeface="Times New Roman"/>
                <a:sym typeface="Times New Roman"/>
              </a:rPr>
              <a:t>Agencies need appropriate tools </a:t>
            </a:r>
            <a:endParaRPr>
              <a:solidFill>
                <a:schemeClr val="dk1"/>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latin typeface="Times New Roman"/>
                <a:ea typeface="Times New Roman"/>
                <a:cs typeface="Times New Roman"/>
                <a:sym typeface="Times New Roman"/>
              </a:rPr>
              <a:t>Big data revolution?</a:t>
            </a:r>
            <a:endParaRPr>
              <a:latin typeface="Times New Roman"/>
              <a:ea typeface="Times New Roman"/>
              <a:cs typeface="Times New Roman"/>
              <a:sym typeface="Times New Roman"/>
            </a:endParaRPr>
          </a:p>
          <a:p>
            <a:pPr marL="0" lvl="0" indent="0" algn="l" rtl="0">
              <a:spcBef>
                <a:spcPts val="0"/>
              </a:spcBef>
              <a:spcAft>
                <a:spcPts val="0"/>
              </a:spcAft>
              <a:buNone/>
            </a:pPr>
            <a:endParaRPr/>
          </a:p>
        </p:txBody>
      </p:sp>
      <p:sp>
        <p:nvSpPr>
          <p:cNvPr id="67" name="Google Shape;67;p15"/>
          <p:cNvSpPr txBox="1">
            <a:spLocks noGrp="1"/>
          </p:cNvSpPr>
          <p:nvPr>
            <p:ph type="body" idx="1"/>
          </p:nvPr>
        </p:nvSpPr>
        <p:spPr>
          <a:xfrm>
            <a:off x="311700" y="923875"/>
            <a:ext cx="8520600" cy="4059600"/>
          </a:xfrm>
          <a:prstGeom prst="rect">
            <a:avLst/>
          </a:prstGeom>
        </p:spPr>
        <p:txBody>
          <a:bodyPr spcFirstLastPara="1" wrap="square" lIns="91425" tIns="91425" rIns="91425" bIns="91425" anchor="t" anchorCtr="0">
            <a:noAutofit/>
          </a:bodyPr>
          <a:lstStyle/>
          <a:p>
            <a:pPr marL="0" lvl="0" indent="0" algn="l" rtl="0">
              <a:lnSpc>
                <a:spcPct val="107916"/>
              </a:lnSpc>
              <a:spcBef>
                <a:spcPts val="0"/>
              </a:spcBef>
              <a:spcAft>
                <a:spcPts val="0"/>
              </a:spcAft>
              <a:buNone/>
            </a:pPr>
            <a:r>
              <a:rPr lang="en">
                <a:solidFill>
                  <a:schemeClr val="dk1"/>
                </a:solidFill>
                <a:highlight>
                  <a:srgbClr val="FFFFFF"/>
                </a:highlight>
                <a:latin typeface="Times New Roman"/>
                <a:ea typeface="Times New Roman"/>
                <a:cs typeface="Times New Roman"/>
                <a:sym typeface="Times New Roman"/>
              </a:rPr>
              <a:t>Data on human movement, behavior, interaction, and the natural and cultivated environments  + simultaneous improvements in data science methods</a:t>
            </a: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0"/>
              </a:spcAft>
              <a:buNone/>
            </a:pPr>
            <a:r>
              <a:rPr lang="en">
                <a:solidFill>
                  <a:schemeClr val="dk1"/>
                </a:solidFill>
                <a:highlight>
                  <a:srgbClr val="FFFFFF"/>
                </a:highlight>
                <a:latin typeface="Times New Roman"/>
                <a:ea typeface="Times New Roman"/>
                <a:cs typeface="Times New Roman"/>
                <a:sym typeface="Times New Roman"/>
              </a:rPr>
              <a:t>→ </a:t>
            </a:r>
            <a:r>
              <a:rPr lang="en" b="1">
                <a:solidFill>
                  <a:schemeClr val="dk1"/>
                </a:solidFill>
                <a:highlight>
                  <a:srgbClr val="FFFFFF"/>
                </a:highlight>
                <a:latin typeface="Times New Roman"/>
                <a:ea typeface="Times New Roman"/>
                <a:cs typeface="Times New Roman"/>
                <a:sym typeface="Times New Roman"/>
              </a:rPr>
              <a:t>High quality, subnational maps </a:t>
            </a:r>
            <a:r>
              <a:rPr lang="en">
                <a:solidFill>
                  <a:schemeClr val="dk1"/>
                </a:solidFill>
                <a:highlight>
                  <a:srgbClr val="FFFFFF"/>
                </a:highlight>
                <a:latin typeface="Times New Roman"/>
                <a:ea typeface="Times New Roman"/>
                <a:cs typeface="Times New Roman"/>
                <a:sym typeface="Times New Roman"/>
              </a:rPr>
              <a:t>(Blumenstock et al. 2015, Jean et al. 2016, Pokhriyal &amp; Jacques 2017, Engstrom et al. 2017, Noor et al. 2008, Head et al. 2017, Hersh et al. 2020, Masaki et al. 2020, Yeh et al. 2020, Browne et al. 2021)</a:t>
            </a: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0"/>
              </a:spcAft>
              <a:buNone/>
            </a:pPr>
            <a:r>
              <a:rPr lang="en">
                <a:solidFill>
                  <a:schemeClr val="dk1"/>
                </a:solidFill>
                <a:highlight>
                  <a:srgbClr val="FFFFFF"/>
                </a:highlight>
                <a:latin typeface="Times New Roman"/>
                <a:ea typeface="Times New Roman"/>
                <a:cs typeface="Times New Roman"/>
                <a:sym typeface="Times New Roman"/>
              </a:rPr>
              <a:t>→ </a:t>
            </a:r>
            <a:r>
              <a:rPr lang="en" b="1">
                <a:solidFill>
                  <a:schemeClr val="dk1"/>
                </a:solidFill>
                <a:highlight>
                  <a:srgbClr val="FFFFFF"/>
                </a:highlight>
                <a:latin typeface="Times New Roman"/>
                <a:ea typeface="Times New Roman"/>
                <a:cs typeface="Times New Roman"/>
                <a:sym typeface="Times New Roman"/>
              </a:rPr>
              <a:t>Household level poverty and malnutrition targeting</a:t>
            </a:r>
            <a:r>
              <a:rPr lang="en">
                <a:solidFill>
                  <a:schemeClr val="dk1"/>
                </a:solidFill>
                <a:highlight>
                  <a:srgbClr val="FFFFFF"/>
                </a:highlight>
                <a:latin typeface="Times New Roman"/>
                <a:ea typeface="Times New Roman"/>
                <a:cs typeface="Times New Roman"/>
                <a:sym typeface="Times New Roman"/>
              </a:rPr>
              <a:t> (Kshirsagar et al. 2017, McBride &amp; Nichols 2018, Knippenberg et al. 2019)</a:t>
            </a: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0"/>
              </a:spcAft>
              <a:buNone/>
            </a:pPr>
            <a:r>
              <a:rPr lang="en">
                <a:solidFill>
                  <a:schemeClr val="dk1"/>
                </a:solidFill>
                <a:highlight>
                  <a:srgbClr val="FFFFFF"/>
                </a:highlight>
                <a:latin typeface="Times New Roman"/>
                <a:ea typeface="Times New Roman"/>
                <a:cs typeface="Times New Roman"/>
                <a:sym typeface="Times New Roman"/>
              </a:rPr>
              <a:t>→</a:t>
            </a:r>
            <a:r>
              <a:rPr lang="en" b="1">
                <a:solidFill>
                  <a:schemeClr val="dk1"/>
                </a:solidFill>
                <a:highlight>
                  <a:srgbClr val="FFFFFF"/>
                </a:highlight>
                <a:latin typeface="Times New Roman"/>
                <a:ea typeface="Times New Roman"/>
                <a:cs typeface="Times New Roman"/>
                <a:sym typeface="Times New Roman"/>
              </a:rPr>
              <a:t> Early warning</a:t>
            </a:r>
            <a:r>
              <a:rPr lang="en">
                <a:solidFill>
                  <a:schemeClr val="dk1"/>
                </a:solidFill>
                <a:highlight>
                  <a:srgbClr val="FFFFFF"/>
                </a:highlight>
                <a:latin typeface="Times New Roman"/>
                <a:ea typeface="Times New Roman"/>
                <a:cs typeface="Times New Roman"/>
                <a:sym typeface="Times New Roman"/>
              </a:rPr>
              <a:t> (Mude et al. 2009, Lentz et al. 2018, Tang et al. 2018, Yeh et al. 2020, Browne et al. 2021 )</a:t>
            </a: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0"/>
              </a:spcAft>
              <a:buClr>
                <a:schemeClr val="dk1"/>
              </a:buClr>
              <a:buSzPts val="1100"/>
              <a:buFont typeface="Arial"/>
              <a:buNone/>
            </a:pPr>
            <a:r>
              <a:rPr lang="en">
                <a:solidFill>
                  <a:schemeClr val="dk1"/>
                </a:solidFill>
                <a:highlight>
                  <a:srgbClr val="FFFFFF"/>
                </a:highlight>
                <a:latin typeface="Times New Roman"/>
                <a:ea typeface="Times New Roman"/>
                <a:cs typeface="Times New Roman"/>
                <a:sym typeface="Times New Roman"/>
              </a:rPr>
              <a:t>Can big data revolutionize poverty and malnutrition mapping, targeting, M&amp;E and forecasting?</a:t>
            </a:r>
            <a:endParaRPr>
              <a:solidFill>
                <a:schemeClr val="dk1"/>
              </a:solidFill>
              <a:highlight>
                <a:srgbClr val="FFFFFF"/>
              </a:highlight>
              <a:latin typeface="Times New Roman"/>
              <a:ea typeface="Times New Roman"/>
              <a:cs typeface="Times New Roman"/>
              <a:sym typeface="Times New Roman"/>
            </a:endParaRPr>
          </a:p>
          <a:p>
            <a:pPr marL="0" lvl="0" indent="0" algn="l" rtl="0">
              <a:spcBef>
                <a:spcPts val="8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Caution : Agencies’ needs vary</a:t>
            </a:r>
            <a:endParaRPr>
              <a:latin typeface="Times New Roman"/>
              <a:ea typeface="Times New Roman"/>
              <a:cs typeface="Times New Roman"/>
              <a:sym typeface="Times New Roman"/>
            </a:endParaRPr>
          </a:p>
          <a:p>
            <a:pPr marL="0" lvl="0" indent="0" algn="l" rtl="0">
              <a:spcBef>
                <a:spcPts val="0"/>
              </a:spcBef>
              <a:spcAft>
                <a:spcPts val="0"/>
              </a:spcAft>
              <a:buNone/>
            </a:pPr>
            <a:endParaRPr/>
          </a:p>
        </p:txBody>
      </p:sp>
      <p:sp>
        <p:nvSpPr>
          <p:cNvPr id="73" name="Google Shape;73;p16"/>
          <p:cNvSpPr txBox="1">
            <a:spLocks noGrp="1"/>
          </p:cNvSpPr>
          <p:nvPr>
            <p:ph type="body" idx="1"/>
          </p:nvPr>
        </p:nvSpPr>
        <p:spPr>
          <a:xfrm>
            <a:off x="311700" y="923875"/>
            <a:ext cx="8520600" cy="37518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solidFill>
                  <a:schemeClr val="dk1"/>
                </a:solidFill>
                <a:latin typeface="Times New Roman"/>
                <a:ea typeface="Times New Roman"/>
                <a:cs typeface="Times New Roman"/>
                <a:sym typeface="Times New Roman"/>
              </a:rPr>
              <a:t>Trade offs </a:t>
            </a:r>
            <a:endParaRPr>
              <a:solidFill>
                <a:schemeClr val="dk1"/>
              </a:solidFill>
              <a:latin typeface="Times New Roman"/>
              <a:ea typeface="Times New Roman"/>
              <a:cs typeface="Times New Roman"/>
              <a:sym typeface="Times New Roman"/>
            </a:endParaRPr>
          </a:p>
          <a:p>
            <a:pPr marL="457200" lvl="0" indent="-342900" algn="l" rtl="0">
              <a:lnSpc>
                <a:spcPct val="100000"/>
              </a:lnSpc>
              <a:spcBef>
                <a:spcPts val="0"/>
              </a:spcBef>
              <a:spcAft>
                <a:spcPts val="0"/>
              </a:spcAft>
              <a:buClr>
                <a:schemeClr val="dk1"/>
              </a:buClr>
              <a:buSzPts val="1800"/>
              <a:buFont typeface="Times New Roman"/>
              <a:buChar char="●"/>
            </a:pPr>
            <a:r>
              <a:rPr lang="en">
                <a:solidFill>
                  <a:schemeClr val="dk1"/>
                </a:solidFill>
                <a:latin typeface="Times New Roman"/>
                <a:ea typeface="Times New Roman"/>
                <a:cs typeface="Times New Roman"/>
                <a:sym typeface="Times New Roman"/>
              </a:rPr>
              <a:t>Asset-based models versus most predictive feature set</a:t>
            </a:r>
            <a:endParaRPr>
              <a:solidFill>
                <a:schemeClr val="dk1"/>
              </a:solidFill>
              <a:latin typeface="Times New Roman"/>
              <a:ea typeface="Times New Roman"/>
              <a:cs typeface="Times New Roman"/>
              <a:sym typeface="Times New Roman"/>
            </a:endParaRPr>
          </a:p>
          <a:p>
            <a:pPr marL="457200" lvl="0" indent="-342900" algn="l" rtl="0">
              <a:lnSpc>
                <a:spcPct val="100000"/>
              </a:lnSpc>
              <a:spcBef>
                <a:spcPts val="0"/>
              </a:spcBef>
              <a:spcAft>
                <a:spcPts val="0"/>
              </a:spcAft>
              <a:buClr>
                <a:schemeClr val="dk1"/>
              </a:buClr>
              <a:buSzPts val="1800"/>
              <a:buFont typeface="Times New Roman"/>
              <a:buChar char="●"/>
            </a:pPr>
            <a:r>
              <a:rPr lang="en">
                <a:solidFill>
                  <a:schemeClr val="dk1"/>
                </a:solidFill>
                <a:latin typeface="Times New Roman"/>
                <a:ea typeface="Times New Roman"/>
                <a:cs typeface="Times New Roman"/>
                <a:sym typeface="Times New Roman"/>
              </a:rPr>
              <a:t>Highly predictive model with hundreds of features from disparate sources (</a:t>
            </a:r>
            <a:r>
              <a:rPr lang="en">
                <a:solidFill>
                  <a:schemeClr val="dk1"/>
                </a:solidFill>
                <a:highlight>
                  <a:srgbClr val="FFFFFF"/>
                </a:highlight>
                <a:latin typeface="Times New Roman"/>
                <a:ea typeface="Times New Roman"/>
                <a:cs typeface="Times New Roman"/>
                <a:sym typeface="Times New Roman"/>
              </a:rPr>
              <a:t>Pokhriyal &amp; Jacques 2017) </a:t>
            </a:r>
            <a:r>
              <a:rPr lang="en">
                <a:solidFill>
                  <a:schemeClr val="dk1"/>
                </a:solidFill>
                <a:latin typeface="Times New Roman"/>
                <a:ea typeface="Times New Roman"/>
                <a:cs typeface="Times New Roman"/>
                <a:sym typeface="Times New Roman"/>
              </a:rPr>
              <a:t>versus a lean data tool (Schriener 2007, </a:t>
            </a:r>
            <a:r>
              <a:rPr lang="en">
                <a:solidFill>
                  <a:schemeClr val="dk1"/>
                </a:solidFill>
                <a:highlight>
                  <a:srgbClr val="FFFFFF"/>
                </a:highlight>
                <a:latin typeface="Times New Roman"/>
                <a:ea typeface="Times New Roman"/>
                <a:cs typeface="Times New Roman"/>
                <a:sym typeface="Times New Roman"/>
              </a:rPr>
              <a:t>Kshirsagar et al. 2017, Baez et al. 2019)</a:t>
            </a:r>
            <a:endParaRPr>
              <a:solidFill>
                <a:schemeClr val="dk1"/>
              </a:solidFill>
              <a:latin typeface="Times New Roman"/>
              <a:ea typeface="Times New Roman"/>
              <a:cs typeface="Times New Roman"/>
              <a:sym typeface="Times New Roman"/>
            </a:endParaRPr>
          </a:p>
          <a:p>
            <a:pPr marL="0" lvl="0" indent="0" algn="l" rtl="0">
              <a:lnSpc>
                <a:spcPct val="107916"/>
              </a:lnSpc>
              <a:spcBef>
                <a:spcPts val="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0000"/>
              </a:lnSpc>
              <a:spcBef>
                <a:spcPts val="80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Purpose and use case</a:t>
            </a:r>
            <a:endParaRPr>
              <a:solidFill>
                <a:schemeClr val="dk1"/>
              </a:solidFill>
              <a:latin typeface="Times New Roman"/>
              <a:ea typeface="Times New Roman"/>
              <a:cs typeface="Times New Roman"/>
              <a:sym typeface="Times New Roman"/>
            </a:endParaRPr>
          </a:p>
          <a:p>
            <a:pPr marL="457200" lvl="0" indent="-342900" algn="l" rtl="0">
              <a:lnSpc>
                <a:spcPct val="100000"/>
              </a:lnSpc>
              <a:spcBef>
                <a:spcPts val="0"/>
              </a:spcBef>
              <a:spcAft>
                <a:spcPts val="0"/>
              </a:spcAft>
              <a:buClr>
                <a:schemeClr val="dk1"/>
              </a:buClr>
              <a:buSzPts val="1800"/>
              <a:buFont typeface="Times New Roman"/>
              <a:buChar char="●"/>
            </a:pPr>
            <a:r>
              <a:rPr lang="en">
                <a:solidFill>
                  <a:schemeClr val="dk1"/>
                </a:solidFill>
                <a:latin typeface="Times New Roman"/>
                <a:ea typeface="Times New Roman"/>
                <a:cs typeface="Times New Roman"/>
                <a:sym typeface="Times New Roman"/>
              </a:rPr>
              <a:t>What type of deprivation is being mapped/targeted/monitored/forecasted?</a:t>
            </a:r>
            <a:endParaRPr>
              <a:solidFill>
                <a:schemeClr val="dk1"/>
              </a:solidFill>
              <a:latin typeface="Times New Roman"/>
              <a:ea typeface="Times New Roman"/>
              <a:cs typeface="Times New Roman"/>
              <a:sym typeface="Times New Roman"/>
            </a:endParaRPr>
          </a:p>
          <a:p>
            <a:pPr marL="457200" lvl="0" indent="-342900" algn="l" rtl="0">
              <a:lnSpc>
                <a:spcPct val="100000"/>
              </a:lnSpc>
              <a:spcBef>
                <a:spcPts val="0"/>
              </a:spcBef>
              <a:spcAft>
                <a:spcPts val="0"/>
              </a:spcAft>
              <a:buClr>
                <a:schemeClr val="dk1"/>
              </a:buClr>
              <a:buSzPts val="1800"/>
              <a:buFont typeface="Times New Roman"/>
              <a:buChar char="●"/>
            </a:pPr>
            <a:r>
              <a:rPr lang="en">
                <a:solidFill>
                  <a:schemeClr val="dk1"/>
                </a:solidFill>
                <a:latin typeface="Times New Roman"/>
                <a:ea typeface="Times New Roman"/>
                <a:cs typeface="Times New Roman"/>
                <a:sym typeface="Times New Roman"/>
              </a:rPr>
              <a:t>What is the time horizon?</a:t>
            </a:r>
            <a:endParaRPr>
              <a:solidFill>
                <a:schemeClr val="dk1"/>
              </a:solidFill>
              <a:latin typeface="Times New Roman"/>
              <a:ea typeface="Times New Roman"/>
              <a:cs typeface="Times New Roman"/>
              <a:sym typeface="Times New Roman"/>
            </a:endParaRPr>
          </a:p>
          <a:p>
            <a:pPr marL="457200" lvl="0" indent="-342900" algn="l" rtl="0">
              <a:lnSpc>
                <a:spcPct val="100000"/>
              </a:lnSpc>
              <a:spcBef>
                <a:spcPts val="0"/>
              </a:spcBef>
              <a:spcAft>
                <a:spcPts val="0"/>
              </a:spcAft>
              <a:buClr>
                <a:schemeClr val="dk1"/>
              </a:buClr>
              <a:buSzPts val="1800"/>
              <a:buFont typeface="Times New Roman"/>
              <a:buChar char="●"/>
            </a:pPr>
            <a:r>
              <a:rPr lang="en">
                <a:solidFill>
                  <a:schemeClr val="dk1"/>
                </a:solidFill>
                <a:latin typeface="Times New Roman"/>
                <a:ea typeface="Times New Roman"/>
                <a:cs typeface="Times New Roman"/>
                <a:sym typeface="Times New Roman"/>
              </a:rPr>
              <a:t>How transparent/accessible does the final model need to be? </a:t>
            </a:r>
            <a:endParaRPr>
              <a:solidFill>
                <a:schemeClr val="dk1"/>
              </a:solidFill>
              <a:latin typeface="Times New Roman"/>
              <a:ea typeface="Times New Roman"/>
              <a:cs typeface="Times New Roman"/>
              <a:sym typeface="Times New Roman"/>
            </a:endParaRPr>
          </a:p>
          <a:p>
            <a:pPr marL="457200" lvl="0" indent="-342900" algn="l" rtl="0">
              <a:lnSpc>
                <a:spcPct val="100000"/>
              </a:lnSpc>
              <a:spcBef>
                <a:spcPts val="0"/>
              </a:spcBef>
              <a:spcAft>
                <a:spcPts val="0"/>
              </a:spcAft>
              <a:buClr>
                <a:schemeClr val="dk1"/>
              </a:buClr>
              <a:buSzPts val="1800"/>
              <a:buFont typeface="Times New Roman"/>
              <a:buChar char="●"/>
            </a:pPr>
            <a:r>
              <a:rPr lang="en">
                <a:solidFill>
                  <a:schemeClr val="dk1"/>
                </a:solidFill>
                <a:latin typeface="Times New Roman"/>
                <a:ea typeface="Times New Roman"/>
                <a:cs typeface="Times New Roman"/>
                <a:sym typeface="Times New Roman"/>
              </a:rPr>
              <a:t>How onerous is the data collection and curation task?</a:t>
            </a: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0"/>
              </a:spcBef>
              <a:spcAft>
                <a:spcPts val="800"/>
              </a:spcAft>
              <a:buClr>
                <a:schemeClr val="dk1"/>
              </a:buClr>
              <a:buSzPts val="1100"/>
              <a:buFont typeface="Arial"/>
              <a:buNone/>
            </a:pPr>
            <a:endParaRPr b="1">
              <a:solidFill>
                <a:schemeClr val="dk1"/>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lvl="0" indent="0" algn="l" rtl="0">
              <a:lnSpc>
                <a:spcPct val="107916"/>
              </a:lnSpc>
              <a:spcBef>
                <a:spcPts val="0"/>
              </a:spcBef>
              <a:spcAft>
                <a:spcPts val="0"/>
              </a:spcAft>
              <a:buClr>
                <a:schemeClr val="dk1"/>
              </a:buClr>
              <a:buSzPts val="1100"/>
              <a:buFont typeface="Arial"/>
              <a:buNone/>
            </a:pPr>
            <a:r>
              <a:rPr lang="en">
                <a:latin typeface="Times New Roman"/>
                <a:ea typeface="Times New Roman"/>
                <a:cs typeface="Times New Roman"/>
                <a:sym typeface="Times New Roman"/>
              </a:rPr>
              <a:t>Fit tools to tasks</a:t>
            </a:r>
            <a:endParaRPr sz="1800" b="1">
              <a:highlight>
                <a:srgbClr val="FFFFFF"/>
              </a:highlight>
              <a:latin typeface="Times New Roman"/>
              <a:ea typeface="Times New Roman"/>
              <a:cs typeface="Times New Roman"/>
              <a:sym typeface="Times New Roman"/>
            </a:endParaRPr>
          </a:p>
          <a:p>
            <a:pPr marL="0" lvl="0" indent="0" algn="l" rtl="0">
              <a:spcBef>
                <a:spcPts val="800"/>
              </a:spcBef>
              <a:spcAft>
                <a:spcPts val="0"/>
              </a:spcAft>
              <a:buNone/>
            </a:pPr>
            <a:endParaRPr>
              <a:latin typeface="Times New Roman"/>
              <a:ea typeface="Times New Roman"/>
              <a:cs typeface="Times New Roman"/>
              <a:sym typeface="Times New Roman"/>
            </a:endParaRPr>
          </a:p>
          <a:p>
            <a:pPr marL="0" lvl="0" indent="0" algn="l" rtl="0">
              <a:spcBef>
                <a:spcPts val="0"/>
              </a:spcBef>
              <a:spcAft>
                <a:spcPts val="0"/>
              </a:spcAft>
              <a:buNone/>
            </a:pPr>
            <a:endParaRPr/>
          </a:p>
        </p:txBody>
      </p:sp>
      <p:sp>
        <p:nvSpPr>
          <p:cNvPr id="79" name="Google Shape;79;p17"/>
          <p:cNvSpPr txBox="1">
            <a:spLocks noGrp="1"/>
          </p:cNvSpPr>
          <p:nvPr>
            <p:ph type="body" idx="1"/>
          </p:nvPr>
        </p:nvSpPr>
        <p:spPr>
          <a:xfrm>
            <a:off x="311700" y="923875"/>
            <a:ext cx="8520600" cy="3751800"/>
          </a:xfrm>
          <a:prstGeom prst="rect">
            <a:avLst/>
          </a:prstGeom>
        </p:spPr>
        <p:txBody>
          <a:bodyPr spcFirstLastPara="1" wrap="square" lIns="91425" tIns="91425" rIns="91425" bIns="91425" anchor="t" anchorCtr="0">
            <a:noAutofit/>
          </a:bodyPr>
          <a:lstStyle/>
          <a:p>
            <a:pPr marL="457200" lvl="0" indent="-342900" algn="l" rtl="0">
              <a:lnSpc>
                <a:spcPct val="100000"/>
              </a:lnSpc>
              <a:spcBef>
                <a:spcPts val="0"/>
              </a:spcBef>
              <a:spcAft>
                <a:spcPts val="0"/>
              </a:spcAft>
              <a:buClr>
                <a:schemeClr val="dk1"/>
              </a:buClr>
              <a:buSzPts val="1800"/>
              <a:buFont typeface="Times New Roman"/>
              <a:buChar char="●"/>
            </a:pPr>
            <a:r>
              <a:rPr lang="en">
                <a:solidFill>
                  <a:schemeClr val="dk1"/>
                </a:solidFill>
                <a:latin typeface="Times New Roman"/>
                <a:ea typeface="Times New Roman"/>
                <a:cs typeface="Times New Roman"/>
                <a:sym typeface="Times New Roman"/>
              </a:rPr>
              <a:t>Targeting versus mapping</a:t>
            </a:r>
            <a:endParaRPr>
              <a:solidFill>
                <a:schemeClr val="dk1"/>
              </a:solidFill>
              <a:latin typeface="Times New Roman"/>
              <a:ea typeface="Times New Roman"/>
              <a:cs typeface="Times New Roman"/>
              <a:sym typeface="Times New Roman"/>
            </a:endParaRPr>
          </a:p>
          <a:p>
            <a:pPr marL="457200" lvl="0" indent="0" algn="l" rtl="0">
              <a:lnSpc>
                <a:spcPct val="100000"/>
              </a:lnSpc>
              <a:spcBef>
                <a:spcPts val="0"/>
              </a:spcBef>
              <a:spcAft>
                <a:spcPts val="0"/>
              </a:spcAft>
              <a:buNone/>
            </a:pPr>
            <a:endParaRPr>
              <a:solidFill>
                <a:schemeClr val="dk1"/>
              </a:solidFill>
              <a:latin typeface="Times New Roman"/>
              <a:ea typeface="Times New Roman"/>
              <a:cs typeface="Times New Roman"/>
              <a:sym typeface="Times New Roman"/>
            </a:endParaRPr>
          </a:p>
          <a:p>
            <a:pPr marL="457200" lvl="0" indent="-342900" algn="l" rtl="0">
              <a:lnSpc>
                <a:spcPct val="100000"/>
              </a:lnSpc>
              <a:spcBef>
                <a:spcPts val="0"/>
              </a:spcBef>
              <a:spcAft>
                <a:spcPts val="0"/>
              </a:spcAft>
              <a:buClr>
                <a:schemeClr val="dk1"/>
              </a:buClr>
              <a:buSzPts val="1800"/>
              <a:buFont typeface="Times New Roman"/>
              <a:buChar char="●"/>
            </a:pPr>
            <a:r>
              <a:rPr lang="en">
                <a:solidFill>
                  <a:schemeClr val="dk1"/>
                </a:solidFill>
                <a:latin typeface="Times New Roman"/>
                <a:ea typeface="Times New Roman"/>
                <a:cs typeface="Times New Roman"/>
                <a:sym typeface="Times New Roman"/>
              </a:rPr>
              <a:t>Current versus chronic</a:t>
            </a:r>
            <a:endParaRPr>
              <a:solidFill>
                <a:schemeClr val="dk1"/>
              </a:solidFill>
              <a:latin typeface="Times New Roman"/>
              <a:ea typeface="Times New Roman"/>
              <a:cs typeface="Times New Roman"/>
              <a:sym typeface="Times New Roman"/>
            </a:endParaRPr>
          </a:p>
          <a:p>
            <a:pPr marL="457200" lvl="0" indent="0" algn="l" rtl="0">
              <a:lnSpc>
                <a:spcPct val="100000"/>
              </a:lnSpc>
              <a:spcBef>
                <a:spcPts val="0"/>
              </a:spcBef>
              <a:spcAft>
                <a:spcPts val="0"/>
              </a:spcAft>
              <a:buNone/>
            </a:pPr>
            <a:endParaRPr>
              <a:solidFill>
                <a:schemeClr val="dk1"/>
              </a:solidFill>
              <a:latin typeface="Times New Roman"/>
              <a:ea typeface="Times New Roman"/>
              <a:cs typeface="Times New Roman"/>
              <a:sym typeface="Times New Roman"/>
            </a:endParaRPr>
          </a:p>
          <a:p>
            <a:pPr marL="457200" lvl="0" indent="-342900" algn="l" rtl="0">
              <a:lnSpc>
                <a:spcPct val="100000"/>
              </a:lnSpc>
              <a:spcBef>
                <a:spcPts val="0"/>
              </a:spcBef>
              <a:spcAft>
                <a:spcPts val="0"/>
              </a:spcAft>
              <a:buClr>
                <a:schemeClr val="dk1"/>
              </a:buClr>
              <a:buSzPts val="1800"/>
              <a:buFont typeface="Times New Roman"/>
              <a:buChar char="●"/>
            </a:pPr>
            <a:r>
              <a:rPr lang="en">
                <a:solidFill>
                  <a:schemeClr val="dk1"/>
                </a:solidFill>
                <a:latin typeface="Times New Roman"/>
                <a:ea typeface="Times New Roman"/>
                <a:cs typeface="Times New Roman"/>
                <a:sym typeface="Times New Roman"/>
              </a:rPr>
              <a:t>Static versus dynamic</a:t>
            </a:r>
            <a:endParaRPr>
              <a:solidFill>
                <a:schemeClr val="dk1"/>
              </a:solidFill>
              <a:latin typeface="Times New Roman"/>
              <a:ea typeface="Times New Roman"/>
              <a:cs typeface="Times New Roman"/>
              <a:sym typeface="Times New Roman"/>
            </a:endParaRPr>
          </a:p>
          <a:p>
            <a:pPr marL="457200" lvl="0" indent="0" algn="l" rtl="0">
              <a:lnSpc>
                <a:spcPct val="100000"/>
              </a:lnSpc>
              <a:spcBef>
                <a:spcPts val="0"/>
              </a:spcBef>
              <a:spcAft>
                <a:spcPts val="0"/>
              </a:spcAft>
              <a:buNone/>
            </a:pPr>
            <a:endParaRPr>
              <a:solidFill>
                <a:schemeClr val="dk1"/>
              </a:solidFill>
              <a:latin typeface="Times New Roman"/>
              <a:ea typeface="Times New Roman"/>
              <a:cs typeface="Times New Roman"/>
              <a:sym typeface="Times New Roman"/>
            </a:endParaRPr>
          </a:p>
          <a:p>
            <a:pPr marL="457200" lvl="0" indent="-342900" algn="l" rtl="0">
              <a:lnSpc>
                <a:spcPct val="100000"/>
              </a:lnSpc>
              <a:spcBef>
                <a:spcPts val="0"/>
              </a:spcBef>
              <a:spcAft>
                <a:spcPts val="0"/>
              </a:spcAft>
              <a:buClr>
                <a:schemeClr val="dk1"/>
              </a:buClr>
              <a:buSzPts val="1800"/>
              <a:buFont typeface="Times New Roman"/>
              <a:buChar char="●"/>
            </a:pPr>
            <a:r>
              <a:rPr lang="en">
                <a:solidFill>
                  <a:schemeClr val="dk1"/>
                </a:solidFill>
                <a:latin typeface="Times New Roman"/>
                <a:ea typeface="Times New Roman"/>
                <a:cs typeface="Times New Roman"/>
                <a:sym typeface="Times New Roman"/>
              </a:rPr>
              <a:t>Data</a:t>
            </a:r>
            <a:endParaRPr>
              <a:solidFill>
                <a:schemeClr val="dk1"/>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endParaRPr>
              <a:solidFill>
                <a:schemeClr val="dk1"/>
              </a:solidFill>
              <a:latin typeface="Times New Roman"/>
              <a:ea typeface="Times New Roman"/>
              <a:cs typeface="Times New Roman"/>
              <a:sym typeface="Times New Roman"/>
            </a:endParaRPr>
          </a:p>
          <a:p>
            <a:pPr marL="457200" lvl="0" indent="0" algn="l" rtl="0">
              <a:lnSpc>
                <a:spcPct val="100000"/>
              </a:lnSpc>
              <a:spcBef>
                <a:spcPts val="0"/>
              </a:spcBef>
              <a:spcAft>
                <a:spcPts val="0"/>
              </a:spcAft>
              <a:buNone/>
            </a:pPr>
            <a:endParaRPr>
              <a:solidFill>
                <a:schemeClr val="dk1"/>
              </a:solidFill>
              <a:latin typeface="Times New Roman"/>
              <a:ea typeface="Times New Roman"/>
              <a:cs typeface="Times New Roman"/>
              <a:sym typeface="Times New Roman"/>
            </a:endParaRPr>
          </a:p>
          <a:p>
            <a:pPr marL="0" lvl="0" indent="0" algn="l" rtl="0">
              <a:lnSpc>
                <a:spcPct val="107916"/>
              </a:lnSpc>
              <a:spcBef>
                <a:spcPts val="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800"/>
              </a:spcAft>
              <a:buNone/>
            </a:pPr>
            <a:endParaRPr b="1">
              <a:solidFill>
                <a:schemeClr val="dk1"/>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Targeting versus mapping</a:t>
            </a:r>
            <a:endParaRPr>
              <a:latin typeface="Times New Roman"/>
              <a:ea typeface="Times New Roman"/>
              <a:cs typeface="Times New Roman"/>
              <a:sym typeface="Times New Roman"/>
            </a:endParaRPr>
          </a:p>
        </p:txBody>
      </p:sp>
      <p:sp>
        <p:nvSpPr>
          <p:cNvPr id="85" name="Google Shape;85;p18"/>
          <p:cNvSpPr txBox="1">
            <a:spLocks noGrp="1"/>
          </p:cNvSpPr>
          <p:nvPr>
            <p:ph type="body" idx="1"/>
          </p:nvPr>
        </p:nvSpPr>
        <p:spPr>
          <a:xfrm>
            <a:off x="311700" y="9238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chemeClr val="dk1"/>
                </a:solidFill>
                <a:highlight>
                  <a:srgbClr val="FFFFFF"/>
                </a:highlight>
                <a:latin typeface="Times New Roman"/>
                <a:ea typeface="Times New Roman"/>
                <a:cs typeface="Times New Roman"/>
                <a:sym typeface="Times New Roman"/>
              </a:rPr>
              <a:t>Targeting tools </a:t>
            </a:r>
            <a:r>
              <a:rPr lang="en">
                <a:solidFill>
                  <a:schemeClr val="dk1"/>
                </a:solidFill>
                <a:highlight>
                  <a:srgbClr val="FFFFFF"/>
                </a:highlight>
                <a:latin typeface="Times New Roman"/>
                <a:ea typeface="Times New Roman"/>
                <a:cs typeface="Times New Roman"/>
                <a:sym typeface="Times New Roman"/>
              </a:rPr>
              <a:t>(Grosh &amp; Baker 1995, Coady, Grosh &amp; Hoddinott 2004, Schriener 2007)</a:t>
            </a:r>
            <a:endParaRPr>
              <a:solidFill>
                <a:schemeClr val="dk1"/>
              </a:solidFill>
              <a:highlight>
                <a:srgbClr val="FFFFFF"/>
              </a:highlight>
              <a:latin typeface="Times New Roman"/>
              <a:ea typeface="Times New Roman"/>
              <a:cs typeface="Times New Roman"/>
              <a:sym typeface="Times New Roman"/>
            </a:endParaRPr>
          </a:p>
          <a:p>
            <a:pPr marL="914400" lvl="0" indent="-342900" algn="l" rtl="0">
              <a:spcBef>
                <a:spcPts val="160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Parameterize a tool for targeting, M&amp;E of households</a:t>
            </a:r>
            <a:endParaRPr>
              <a:solidFill>
                <a:schemeClr val="dk1"/>
              </a:solidFill>
              <a:highlight>
                <a:srgbClr val="FFFFFF"/>
              </a:highlight>
              <a:latin typeface="Times New Roman"/>
              <a:ea typeface="Times New Roman"/>
              <a:cs typeface="Times New Roman"/>
              <a:sym typeface="Times New Roman"/>
            </a:endParaRPr>
          </a:p>
          <a:p>
            <a:pPr marL="914400" lvl="0" indent="-342900" algn="l" rtl="0">
              <a:spcBef>
                <a:spcPts val="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Stocks on RHS, flows on LHS</a:t>
            </a: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16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0"/>
              </a:spcAft>
              <a:buNone/>
            </a:pPr>
            <a:r>
              <a:rPr lang="en" b="1">
                <a:solidFill>
                  <a:schemeClr val="dk1"/>
                </a:solidFill>
                <a:highlight>
                  <a:srgbClr val="FFFFFF"/>
                </a:highlight>
                <a:latin typeface="Times New Roman"/>
                <a:ea typeface="Times New Roman"/>
                <a:cs typeface="Times New Roman"/>
                <a:sym typeface="Times New Roman"/>
              </a:rPr>
              <a:t>Mapping</a:t>
            </a:r>
            <a:r>
              <a:rPr lang="en">
                <a:solidFill>
                  <a:schemeClr val="dk1"/>
                </a:solidFill>
                <a:highlight>
                  <a:srgbClr val="FFFFFF"/>
                </a:highlight>
                <a:latin typeface="Times New Roman"/>
                <a:ea typeface="Times New Roman"/>
                <a:cs typeface="Times New Roman"/>
                <a:sym typeface="Times New Roman"/>
              </a:rPr>
              <a:t> (Ghosh &amp; Rao 1994, Rao 1999, Elbers et al. 2003, Coudouel &amp; Bedi 2007)</a:t>
            </a:r>
            <a:endParaRPr>
              <a:solidFill>
                <a:schemeClr val="dk1"/>
              </a:solidFill>
              <a:highlight>
                <a:srgbClr val="FFFFFF"/>
              </a:highlight>
              <a:latin typeface="Times New Roman"/>
              <a:ea typeface="Times New Roman"/>
              <a:cs typeface="Times New Roman"/>
              <a:sym typeface="Times New Roman"/>
            </a:endParaRPr>
          </a:p>
          <a:p>
            <a:pPr marL="914400" lvl="0" indent="-342900" algn="l" rtl="0">
              <a:lnSpc>
                <a:spcPct val="107916"/>
              </a:lnSpc>
              <a:spcBef>
                <a:spcPts val="80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Estimate spatial distribution of deprivation for targeting, M&amp;E of geographic areas</a:t>
            </a: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0"/>
              </a:spcAft>
              <a:buNone/>
            </a:pPr>
            <a:endParaRPr b="1">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0"/>
              </a:spcAft>
              <a:buNone/>
            </a:pPr>
            <a:r>
              <a:rPr lang="en" b="1">
                <a:solidFill>
                  <a:schemeClr val="dk1"/>
                </a:solidFill>
                <a:highlight>
                  <a:srgbClr val="FFFFFF"/>
                </a:highlight>
                <a:latin typeface="Times New Roman"/>
                <a:ea typeface="Times New Roman"/>
                <a:cs typeface="Times New Roman"/>
                <a:sym typeface="Times New Roman"/>
              </a:rPr>
              <a:t>Targeting identifies poor/malnourished people while mapping estimation identifies poor/malnourished places</a:t>
            </a:r>
            <a:endParaRPr b="1">
              <a:solidFill>
                <a:schemeClr val="dk1"/>
              </a:solidFill>
              <a:highlight>
                <a:srgbClr val="FFFFFF"/>
              </a:highlight>
              <a:latin typeface="Times New Roman"/>
              <a:ea typeface="Times New Roman"/>
              <a:cs typeface="Times New Roman"/>
              <a:sym typeface="Times New Roman"/>
            </a:endParaRPr>
          </a:p>
          <a:p>
            <a:pPr marL="0" lvl="0" indent="0" algn="l" rtl="0">
              <a:spcBef>
                <a:spcPts val="800"/>
              </a:spcBef>
              <a:spcAft>
                <a:spcPts val="1600"/>
              </a:spcAft>
              <a:buNone/>
            </a:pPr>
            <a:endParaRPr>
              <a:solidFill>
                <a:schemeClr val="dk1"/>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Targeting versus mapping: Targeting innovations</a:t>
            </a:r>
            <a:endParaRPr>
              <a:latin typeface="Times New Roman"/>
              <a:ea typeface="Times New Roman"/>
              <a:cs typeface="Times New Roman"/>
              <a:sym typeface="Times New Roman"/>
            </a:endParaRPr>
          </a:p>
        </p:txBody>
      </p:sp>
      <p:sp>
        <p:nvSpPr>
          <p:cNvPr id="91" name="Google Shape;91;p19"/>
          <p:cNvSpPr txBox="1">
            <a:spLocks noGrp="1"/>
          </p:cNvSpPr>
          <p:nvPr>
            <p:ph type="body" idx="1"/>
          </p:nvPr>
        </p:nvSpPr>
        <p:spPr>
          <a:xfrm>
            <a:off x="311700" y="847675"/>
            <a:ext cx="8520600" cy="4072500"/>
          </a:xfrm>
          <a:prstGeom prst="rect">
            <a:avLst/>
          </a:prstGeom>
        </p:spPr>
        <p:txBody>
          <a:bodyPr spcFirstLastPara="1" wrap="square" lIns="91425" tIns="91425" rIns="91425" bIns="91425" anchor="t" anchorCtr="0">
            <a:noAutofit/>
          </a:bodyPr>
          <a:lstStyle/>
          <a:p>
            <a:pPr marL="0" lvl="0" indent="0" algn="l" rtl="0">
              <a:lnSpc>
                <a:spcPct val="107916"/>
              </a:lnSpc>
              <a:spcBef>
                <a:spcPts val="0"/>
              </a:spcBef>
              <a:spcAft>
                <a:spcPts val="0"/>
              </a:spcAft>
              <a:buNone/>
            </a:pPr>
            <a:r>
              <a:rPr lang="en">
                <a:solidFill>
                  <a:schemeClr val="dk1"/>
                </a:solidFill>
                <a:highlight>
                  <a:srgbClr val="FFFFFF"/>
                </a:highlight>
                <a:latin typeface="Times New Roman"/>
                <a:ea typeface="Times New Roman"/>
                <a:cs typeface="Times New Roman"/>
                <a:sym typeface="Times New Roman"/>
              </a:rPr>
              <a:t>Scorecard approach to proxy means test development using machine learning for dimension reduction and out of sample validation for model assessment</a:t>
            </a: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0"/>
              </a:spcAft>
              <a:buNone/>
            </a:pPr>
            <a:r>
              <a:rPr lang="en">
                <a:solidFill>
                  <a:schemeClr val="dk1"/>
                </a:solidFill>
                <a:highlight>
                  <a:srgbClr val="FFFFFF"/>
                </a:highlight>
                <a:latin typeface="Times New Roman"/>
                <a:ea typeface="Times New Roman"/>
                <a:cs typeface="Times New Roman"/>
                <a:sym typeface="Times New Roman"/>
              </a:rPr>
              <a:t>Important innovations </a:t>
            </a: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80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Lean data (Schriener 2007, Kshirsagar et al. 2017, Baez et al. 2019)</a:t>
            </a: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High frequency data (Knippenberg et al. 2019)</a:t>
            </a: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Administrative data (Altındağ et al. 2021)</a:t>
            </a: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0" lvl="0" indent="0" algn="l" rtl="0">
              <a:spcBef>
                <a:spcPts val="800"/>
              </a:spcBef>
              <a:spcAft>
                <a:spcPts val="1600"/>
              </a:spcAft>
              <a:buNone/>
            </a:pPr>
            <a:endParaRPr>
              <a:solidFill>
                <a:schemeClr val="dk1"/>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Targeting versus mapping: Mapping innovations</a:t>
            </a:r>
            <a:endParaRPr>
              <a:latin typeface="Times New Roman"/>
              <a:ea typeface="Times New Roman"/>
              <a:cs typeface="Times New Roman"/>
              <a:sym typeface="Times New Roman"/>
            </a:endParaRPr>
          </a:p>
        </p:txBody>
      </p:sp>
      <p:sp>
        <p:nvSpPr>
          <p:cNvPr id="97" name="Google Shape;97;p20"/>
          <p:cNvSpPr txBox="1">
            <a:spLocks noGrp="1"/>
          </p:cNvSpPr>
          <p:nvPr>
            <p:ph type="body" idx="1"/>
          </p:nvPr>
        </p:nvSpPr>
        <p:spPr>
          <a:xfrm>
            <a:off x="311700" y="923875"/>
            <a:ext cx="8520600" cy="3885300"/>
          </a:xfrm>
          <a:prstGeom prst="rect">
            <a:avLst/>
          </a:prstGeom>
        </p:spPr>
        <p:txBody>
          <a:bodyPr spcFirstLastPara="1" wrap="square" lIns="91425" tIns="91425" rIns="91425" bIns="91425" anchor="t" anchorCtr="0">
            <a:noAutofit/>
          </a:bodyPr>
          <a:lstStyle/>
          <a:p>
            <a:pPr marL="0" lvl="0" indent="0" algn="l" rtl="0">
              <a:lnSpc>
                <a:spcPct val="107916"/>
              </a:lnSpc>
              <a:spcBef>
                <a:spcPts val="0"/>
              </a:spcBef>
              <a:spcAft>
                <a:spcPts val="0"/>
              </a:spcAft>
              <a:buNone/>
            </a:pPr>
            <a:r>
              <a:rPr lang="en">
                <a:solidFill>
                  <a:schemeClr val="dk1"/>
                </a:solidFill>
                <a:highlight>
                  <a:srgbClr val="FFFFFF"/>
                </a:highlight>
                <a:latin typeface="Times New Roman"/>
                <a:ea typeface="Times New Roman"/>
                <a:cs typeface="Times New Roman"/>
                <a:sym typeface="Times New Roman"/>
              </a:rPr>
              <a:t>Combining different data inputs using CNN or other ML methods to estimate measures of deprivation at local levels</a:t>
            </a: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0"/>
              </a:spcAft>
              <a:buNone/>
            </a:pPr>
            <a:r>
              <a:rPr lang="en">
                <a:solidFill>
                  <a:schemeClr val="dk1"/>
                </a:solidFill>
                <a:highlight>
                  <a:srgbClr val="FFFFFF"/>
                </a:highlight>
                <a:latin typeface="Times New Roman"/>
                <a:ea typeface="Times New Roman"/>
                <a:cs typeface="Times New Roman"/>
                <a:sym typeface="Times New Roman"/>
              </a:rPr>
              <a:t>Important innovations</a:t>
            </a: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80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Cell Data Records (Blumenstock et al. 2015)</a:t>
            </a: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Nightlights, daytime satellite imagery, NDVI, remotely sensed data </a:t>
            </a:r>
            <a:r>
              <a:rPr lang="en">
                <a:solidFill>
                  <a:schemeClr val="dk1"/>
                </a:solidFill>
                <a:highlight>
                  <a:schemeClr val="lt1"/>
                </a:highlight>
                <a:latin typeface="Times New Roman"/>
                <a:ea typeface="Times New Roman"/>
                <a:cs typeface="Times New Roman"/>
                <a:sym typeface="Times New Roman"/>
              </a:rPr>
              <a:t>(Jean et al. 2016, Yeh et al. 2020)</a:t>
            </a: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Combined data sources (Pokhriyal &amp; Jacques 2017, Yeh et al. 2020) </a:t>
            </a: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Multidimensional Poverty Index (Pokhriyal &amp; Jacques 2017, Njuguna &amp; McSharry 2017)</a:t>
            </a: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Open source data (Hersh et al. 2020)</a:t>
            </a: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Multivariate prediction of correlated outcomes (Browne et al. 2021) </a:t>
            </a: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800"/>
              </a:spcAft>
              <a:buClr>
                <a:schemeClr val="dk1"/>
              </a:buClr>
              <a:buSzPts val="1100"/>
              <a:buFont typeface="Arial"/>
              <a:buNone/>
            </a:pPr>
            <a:endParaRPr>
              <a:solidFill>
                <a:schemeClr val="dk1"/>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Targeting versus mapping: Frontiers</a:t>
            </a:r>
            <a:endParaRPr>
              <a:latin typeface="Times New Roman"/>
              <a:ea typeface="Times New Roman"/>
              <a:cs typeface="Times New Roman"/>
              <a:sym typeface="Times New Roman"/>
            </a:endParaRPr>
          </a:p>
        </p:txBody>
      </p:sp>
      <p:sp>
        <p:nvSpPr>
          <p:cNvPr id="103" name="Google Shape;103;p21"/>
          <p:cNvSpPr txBox="1">
            <a:spLocks noGrp="1"/>
          </p:cNvSpPr>
          <p:nvPr>
            <p:ph type="body" idx="1"/>
          </p:nvPr>
        </p:nvSpPr>
        <p:spPr>
          <a:xfrm>
            <a:off x="311700" y="923875"/>
            <a:ext cx="8520600" cy="3416400"/>
          </a:xfrm>
          <a:prstGeom prst="rect">
            <a:avLst/>
          </a:prstGeom>
        </p:spPr>
        <p:txBody>
          <a:bodyPr spcFirstLastPara="1" wrap="square" lIns="91425" tIns="91425" rIns="91425" bIns="91425" anchor="t" anchorCtr="0">
            <a:noAutofit/>
          </a:bodyPr>
          <a:lstStyle/>
          <a:p>
            <a:pPr marL="0" lvl="0" indent="0" algn="l" rtl="0">
              <a:lnSpc>
                <a:spcPct val="107916"/>
              </a:lnSpc>
              <a:spcBef>
                <a:spcPts val="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80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Multi-dimensional nature of deprivation </a:t>
            </a:r>
            <a:endParaRPr>
              <a:solidFill>
                <a:schemeClr val="dk1"/>
              </a:solidFill>
              <a:highlight>
                <a:srgbClr val="FFFFFF"/>
              </a:highlight>
              <a:latin typeface="Times New Roman"/>
              <a:ea typeface="Times New Roman"/>
              <a:cs typeface="Times New Roman"/>
              <a:sym typeface="Times New Roman"/>
            </a:endParaRPr>
          </a:p>
          <a:p>
            <a:pPr marL="457200" lvl="0" indent="0" algn="l" rtl="0">
              <a:lnSpc>
                <a:spcPct val="107916"/>
              </a:lnSpc>
              <a:spcBef>
                <a:spcPts val="8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80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Predicting low probability/noisy outcomes (Head et al. 2017)</a:t>
            </a:r>
            <a:endParaRPr>
              <a:solidFill>
                <a:schemeClr val="dk1"/>
              </a:solidFill>
              <a:highlight>
                <a:srgbClr val="FFFFFF"/>
              </a:highlight>
              <a:latin typeface="Times New Roman"/>
              <a:ea typeface="Times New Roman"/>
              <a:cs typeface="Times New Roman"/>
              <a:sym typeface="Times New Roman"/>
            </a:endParaRPr>
          </a:p>
          <a:p>
            <a:pPr marL="457200" lvl="0" indent="0" algn="l" rtl="0">
              <a:lnSpc>
                <a:spcPct val="107916"/>
              </a:lnSpc>
              <a:spcBef>
                <a:spcPts val="8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80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Limitations of available data (Blumenstock 2016 &amp; 2020)</a:t>
            </a: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457200" lvl="0" indent="-342900" algn="l" rtl="0">
              <a:lnSpc>
                <a:spcPct val="107916"/>
              </a:lnSpc>
              <a:spcBef>
                <a:spcPts val="800"/>
              </a:spcBef>
              <a:spcAft>
                <a:spcPts val="0"/>
              </a:spcAft>
              <a:buClr>
                <a:schemeClr val="dk1"/>
              </a:buClr>
              <a:buSzPts val="1800"/>
              <a:buFont typeface="Times New Roman"/>
              <a:buChar char="●"/>
            </a:pPr>
            <a:r>
              <a:rPr lang="en">
                <a:solidFill>
                  <a:schemeClr val="dk1"/>
                </a:solidFill>
                <a:highlight>
                  <a:srgbClr val="FFFFFF"/>
                </a:highlight>
                <a:latin typeface="Times New Roman"/>
                <a:ea typeface="Times New Roman"/>
                <a:cs typeface="Times New Roman"/>
                <a:sym typeface="Times New Roman"/>
              </a:rPr>
              <a:t>Determinants of geographically concentrated poverty (Yeh et al. 2020) </a:t>
            </a:r>
            <a:endParaRPr>
              <a:solidFill>
                <a:schemeClr val="dk1"/>
              </a:solidFill>
              <a:highlight>
                <a:srgbClr val="FFFFFF"/>
              </a:highlight>
              <a:latin typeface="Times New Roman"/>
              <a:ea typeface="Times New Roman"/>
              <a:cs typeface="Times New Roman"/>
              <a:sym typeface="Times New Roman"/>
            </a:endParaRPr>
          </a:p>
          <a:p>
            <a:pPr marL="457200" lvl="0" indent="0" algn="l" rtl="0">
              <a:lnSpc>
                <a:spcPct val="107916"/>
              </a:lnSpc>
              <a:spcBef>
                <a:spcPts val="8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0" lvl="0" indent="0" algn="l" rtl="0">
              <a:lnSpc>
                <a:spcPct val="107916"/>
              </a:lnSpc>
              <a:spcBef>
                <a:spcPts val="800"/>
              </a:spcBef>
              <a:spcAft>
                <a:spcPts val="0"/>
              </a:spcAft>
              <a:buClr>
                <a:schemeClr val="dk1"/>
              </a:buClr>
              <a:buSzPts val="1100"/>
              <a:buFont typeface="Arial"/>
              <a:buNone/>
            </a:pPr>
            <a:endParaRPr sz="1100">
              <a:solidFill>
                <a:schemeClr val="dk1"/>
              </a:solidFill>
              <a:highlight>
                <a:srgbClr val="FFFFFF"/>
              </a:highlight>
              <a:latin typeface="Times New Roman"/>
              <a:ea typeface="Times New Roman"/>
              <a:cs typeface="Times New Roman"/>
              <a:sym typeface="Times New Roman"/>
            </a:endParaRPr>
          </a:p>
          <a:p>
            <a:pPr marL="0" lvl="0" indent="0" algn="l" rtl="0">
              <a:spcBef>
                <a:spcPts val="800"/>
              </a:spcBef>
              <a:spcAft>
                <a:spcPts val="16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2313</Words>
  <Application>Microsoft Office PowerPoint</Application>
  <PresentationFormat>On-screen Show (16:9)</PresentationFormat>
  <Paragraphs>176</Paragraphs>
  <Slides>19</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Times New Roman</vt:lpstr>
      <vt:lpstr>Simple Light</vt:lpstr>
      <vt:lpstr>Forecasting poverty and malnutrition for early warning, targeting, monitoring, and evaluation AAEA Session ASSA Meetings, 4 January 2021</vt:lpstr>
      <vt:lpstr>Lessons made salient by 2020</vt:lpstr>
      <vt:lpstr>Big data revolution? </vt:lpstr>
      <vt:lpstr>Caution : Agencies’ needs vary </vt:lpstr>
      <vt:lpstr>Fit tools to tasks  </vt:lpstr>
      <vt:lpstr>Targeting versus mapping</vt:lpstr>
      <vt:lpstr>Targeting versus mapping: Targeting innovations</vt:lpstr>
      <vt:lpstr>Targeting versus mapping: Mapping innovations</vt:lpstr>
      <vt:lpstr>Targeting versus mapping: Frontiers</vt:lpstr>
      <vt:lpstr>Chronic versus current</vt:lpstr>
      <vt:lpstr>Chronic versus current</vt:lpstr>
      <vt:lpstr>Chronic versus current: Frontiers</vt:lpstr>
      <vt:lpstr>Static versus dynamic</vt:lpstr>
      <vt:lpstr>Static versus dynamic: Innovations</vt:lpstr>
      <vt:lpstr>Static versus dynamic: Frontiers</vt:lpstr>
      <vt:lpstr>Data</vt:lpstr>
      <vt:lpstr>Data: Frontiers</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Forecasting poverty and malnutrition for early warning, targeting, monitoring, and evaluation AEA Section ASSA Meetings, 4 January 2021</dc:title>
  <dc:creator>Chris Barrett</dc:creator>
  <cp:lastModifiedBy>Chris Barrett</cp:lastModifiedBy>
  <cp:revision>2</cp:revision>
  <dcterms:modified xsi:type="dcterms:W3CDTF">2021-01-05T01:42:06Z</dcterms:modified>
</cp:coreProperties>
</file>